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5" r:id="rId1"/>
  </p:sldMasterIdLst>
  <p:notesMasterIdLst>
    <p:notesMasterId r:id="rId19"/>
  </p:notesMasterIdLst>
  <p:handoutMasterIdLst>
    <p:handoutMasterId r:id="rId20"/>
  </p:handoutMasterIdLst>
  <p:sldIdLst>
    <p:sldId id="398" r:id="rId2"/>
    <p:sldId id="354" r:id="rId3"/>
    <p:sldId id="357" r:id="rId4"/>
    <p:sldId id="427" r:id="rId5"/>
    <p:sldId id="414" r:id="rId6"/>
    <p:sldId id="428" r:id="rId7"/>
    <p:sldId id="419" r:id="rId8"/>
    <p:sldId id="425" r:id="rId9"/>
    <p:sldId id="397" r:id="rId10"/>
    <p:sldId id="368" r:id="rId11"/>
    <p:sldId id="413" r:id="rId12"/>
    <p:sldId id="426" r:id="rId13"/>
    <p:sldId id="369" r:id="rId14"/>
    <p:sldId id="415" r:id="rId15"/>
    <p:sldId id="382" r:id="rId16"/>
    <p:sldId id="365" r:id="rId17"/>
    <p:sldId id="378" r:id="rId18"/>
  </p:sldIdLst>
  <p:sldSz cx="9144000" cy="6858000" type="screen4x3"/>
  <p:notesSz cx="6858000" cy="9296400"/>
  <p:embeddedFontLst>
    <p:embeddedFont>
      <p:font typeface="Arial Black" panose="020B0A04020102020204" pitchFamily="34" charset="0"/>
      <p:bold r:id="rId21"/>
    </p:embeddedFont>
    <p:embeddedFont>
      <p:font typeface="Segoe UI" panose="020B0502040204020203"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initials="KC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1" autoAdjust="0"/>
    <p:restoredTop sz="77753" autoAdjust="0"/>
  </p:normalViewPr>
  <p:slideViewPr>
    <p:cSldViewPr snapToGrid="0" snapToObjects="1">
      <p:cViewPr varScale="1">
        <p:scale>
          <a:sx n="46" d="100"/>
          <a:sy n="46" d="100"/>
        </p:scale>
        <p:origin x="1794" y="3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70" d="100"/>
          <a:sy n="70" d="100"/>
        </p:scale>
        <p:origin x="219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D014-4E53-A958-7B16D86D50A1}"/>
              </c:ext>
            </c:extLst>
          </c:dPt>
          <c:dPt>
            <c:idx val="1"/>
            <c:invertIfNegative val="0"/>
            <c:bubble3D val="0"/>
            <c:spPr>
              <a:solidFill>
                <a:srgbClr val="C00000"/>
              </a:solidFill>
              <a:ln>
                <a:noFill/>
              </a:ln>
              <a:effectLst/>
            </c:spPr>
            <c:extLst>
              <c:ext xmlns:c16="http://schemas.microsoft.com/office/drawing/2014/chart" uri="{C3380CC4-5D6E-409C-BE32-E72D297353CC}">
                <c16:uniqueId val="{00000003-D014-4E53-A958-7B16D86D50A1}"/>
              </c:ext>
            </c:extLst>
          </c:dPt>
          <c:dPt>
            <c:idx val="2"/>
            <c:invertIfNegative val="0"/>
            <c:bubble3D val="0"/>
            <c:spPr>
              <a:solidFill>
                <a:srgbClr val="C00000"/>
              </a:solidFill>
              <a:ln>
                <a:noFill/>
              </a:ln>
              <a:effectLst/>
            </c:spPr>
            <c:extLst>
              <c:ext xmlns:c16="http://schemas.microsoft.com/office/drawing/2014/chart" uri="{C3380CC4-5D6E-409C-BE32-E72D297353CC}">
                <c16:uniqueId val="{00000005-D014-4E53-A958-7B16D86D50A1}"/>
              </c:ext>
            </c:extLst>
          </c:dPt>
          <c:dLbls>
            <c:dLbl>
              <c:idx val="1"/>
              <c:layout>
                <c:manualLayout>
                  <c:x val="0"/>
                  <c:y val="-4.24929178470255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14-4E53-A958-7B16D86D50A1}"/>
                </c:ext>
              </c:extLst>
            </c:dLbl>
            <c:dLbl>
              <c:idx val="2"/>
              <c:layout>
                <c:manualLayout>
                  <c:x val="0"/>
                  <c:y val="7.08215297450426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14-4E53-A958-7B16D86D50A1}"/>
                </c:ext>
              </c:extLst>
            </c:dLbl>
            <c:dLbl>
              <c:idx val="3"/>
              <c:layout>
                <c:manualLayout>
                  <c:x val="0"/>
                  <c:y val="-5.66572237960340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014-4E53-A958-7B16D86D50A1}"/>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2015-16</c:v>
                </c:pt>
                <c:pt idx="1">
                  <c:v>2016-17</c:v>
                </c:pt>
                <c:pt idx="2">
                  <c:v>2017-18</c:v>
                </c:pt>
                <c:pt idx="3">
                  <c:v>2018-19</c:v>
                </c:pt>
              </c:strCache>
            </c:strRef>
          </c:cat>
          <c:val>
            <c:numRef>
              <c:f>Sheet1!$B$2:$B$5</c:f>
              <c:numCache>
                <c:formatCode>General</c:formatCode>
                <c:ptCount val="4"/>
                <c:pt idx="0">
                  <c:v>938</c:v>
                </c:pt>
                <c:pt idx="1">
                  <c:v>1559</c:v>
                </c:pt>
                <c:pt idx="2" formatCode="#,##0">
                  <c:v>1889</c:v>
                </c:pt>
                <c:pt idx="3">
                  <c:v>1465</c:v>
                </c:pt>
              </c:numCache>
            </c:numRef>
          </c:val>
          <c:extLst>
            <c:ext xmlns:c16="http://schemas.microsoft.com/office/drawing/2014/chart" uri="{C3380CC4-5D6E-409C-BE32-E72D297353CC}">
              <c16:uniqueId val="{00000007-D014-4E53-A958-7B16D86D50A1}"/>
            </c:ext>
          </c:extLst>
        </c:ser>
        <c:dLbls>
          <c:dLblPos val="outEnd"/>
          <c:showLegendKey val="0"/>
          <c:showVal val="1"/>
          <c:showCatName val="0"/>
          <c:showSerName val="0"/>
          <c:showPercent val="0"/>
          <c:showBubbleSize val="0"/>
        </c:dLbls>
        <c:gapWidth val="99"/>
        <c:overlap val="-27"/>
        <c:axId val="151353912"/>
        <c:axId val="151354304"/>
      </c:barChart>
      <c:catAx>
        <c:axId val="151353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1354304"/>
        <c:crosses val="autoZero"/>
        <c:auto val="1"/>
        <c:lblAlgn val="ctr"/>
        <c:lblOffset val="100"/>
        <c:noMultiLvlLbl val="0"/>
      </c:catAx>
      <c:valAx>
        <c:axId val="151354304"/>
        <c:scaling>
          <c:orientation val="minMax"/>
          <c:max val="24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51353912"/>
        <c:crosses val="autoZero"/>
        <c:crossBetween val="between"/>
        <c:majorUnit val="6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b="1">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AAB6DCE0-7818-4DD7-AE37-E575DE694F05}" type="datetimeFigureOut">
              <a:rPr lang="en-US" smtClean="0"/>
              <a:t>1/24/2020</a:t>
            </a:fld>
            <a:endParaRPr lang="en-US" dirty="0"/>
          </a:p>
        </p:txBody>
      </p:sp>
      <p:sp>
        <p:nvSpPr>
          <p:cNvPr id="4" name="Footer Placeholder 3"/>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DE9A825D-98DD-4A60-B524-62F5AC53484A}" type="slidenum">
              <a:rPr lang="en-US" smtClean="0"/>
              <a:t>‹#›</a:t>
            </a:fld>
            <a:endParaRPr lang="en-US" dirty="0"/>
          </a:p>
        </p:txBody>
      </p:sp>
    </p:spTree>
    <p:extLst>
      <p:ext uri="{BB962C8B-B14F-4D97-AF65-F5344CB8AC3E}">
        <p14:creationId xmlns:p14="http://schemas.microsoft.com/office/powerpoint/2010/main" val="3084227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EB19C2F3-D215-4E7E-B322-3B70F2D0B2FF}" type="datetimeFigureOut">
              <a:rPr lang="en-US" smtClean="0"/>
              <a:pPr/>
              <a:t>1/24/2020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28431C58-37CB-45A2-961F-60C0FE55A8BB}" type="slidenum">
              <a:rPr lang="en-US" smtClean="0"/>
              <a:pPr/>
              <a:t>‹#›</a:t>
            </a:fld>
            <a:endParaRPr lang="en-US" dirty="0"/>
          </a:p>
        </p:txBody>
      </p:sp>
    </p:spTree>
    <p:extLst>
      <p:ext uri="{BB962C8B-B14F-4D97-AF65-F5344CB8AC3E}">
        <p14:creationId xmlns:p14="http://schemas.microsoft.com/office/powerpoint/2010/main" val="57420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and introductions</a:t>
            </a:r>
          </a:p>
          <a:p>
            <a:r>
              <a:rPr lang="en-US" baseline="0" dirty="0"/>
              <a:t>Explain that you will go over the basics of what is college credit plus, why CCP is a good option for students/families, things to consider, and then steps to get started at Sinclair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8431C58-37CB-45A2-961F-60C0FE55A8BB}" type="slidenum">
              <a:rPr lang="en-US" smtClean="0"/>
              <a:pPr/>
              <a:t>1</a:t>
            </a:fld>
            <a:endParaRPr lang="en-US" dirty="0"/>
          </a:p>
        </p:txBody>
      </p:sp>
    </p:spTree>
    <p:extLst>
      <p:ext uri="{BB962C8B-B14F-4D97-AF65-F5344CB8AC3E}">
        <p14:creationId xmlns:p14="http://schemas.microsoft.com/office/powerpoint/2010/main" val="2821588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a:t>
            </a:r>
            <a:r>
              <a:rPr lang="en-US" baseline="0" dirty="0"/>
              <a:t> Application Process is 2-Fold</a:t>
            </a:r>
          </a:p>
          <a:p>
            <a:pPr marL="628650" lvl="1" indent="-171450">
              <a:buFont typeface="Arial" panose="020B0604020202020204" pitchFamily="34" charset="0"/>
              <a:buChar char="•"/>
            </a:pPr>
            <a:r>
              <a:rPr lang="en-US" baseline="0" dirty="0"/>
              <a:t>Students will need to complete their online CCP application </a:t>
            </a:r>
          </a:p>
          <a:p>
            <a:pPr marL="628650" lvl="1" indent="-171450">
              <a:buFont typeface="Arial" panose="020B0604020202020204" pitchFamily="34" charset="0"/>
              <a:buChar char="•"/>
            </a:pPr>
            <a:r>
              <a:rPr lang="en-US" baseline="0" dirty="0"/>
              <a:t>They will also need to complete a Parent and School Authorization Form</a:t>
            </a:r>
          </a:p>
          <a:p>
            <a:pPr marL="1085850" lvl="2" indent="-171450">
              <a:buFont typeface="Arial" panose="020B0604020202020204" pitchFamily="34" charset="0"/>
              <a:buChar char="•"/>
            </a:pPr>
            <a:r>
              <a:rPr lang="en-US" baseline="0" dirty="0"/>
              <a:t>This will be completed by the parent and then by your school representative</a:t>
            </a:r>
          </a:p>
          <a:p>
            <a:pPr marL="628650" lvl="1" indent="-171450">
              <a:buFont typeface="Arial" panose="020B0604020202020204" pitchFamily="34" charset="0"/>
              <a:buChar char="•"/>
            </a:pPr>
            <a:r>
              <a:rPr lang="en-US" baseline="0" dirty="0"/>
              <a:t>After this information is received students/families will receive a letter detailing their next steps</a:t>
            </a:r>
          </a:p>
          <a:p>
            <a:pPr marL="1085850" lvl="2" indent="-171450">
              <a:buFont typeface="Arial" panose="020B0604020202020204" pitchFamily="34" charset="0"/>
              <a:buChar char="•"/>
            </a:pPr>
            <a:r>
              <a:rPr lang="en-US" baseline="0" dirty="0"/>
              <a:t>Needs Testing- This will be a conditional admittance and students will still need to test college ready before registering</a:t>
            </a:r>
          </a:p>
          <a:p>
            <a:pPr marL="1085850" lvl="2" indent="-171450">
              <a:buFont typeface="Arial" panose="020B0604020202020204" pitchFamily="34" charset="0"/>
              <a:buChar char="•"/>
            </a:pPr>
            <a:r>
              <a:rPr lang="en-US" baseline="0" dirty="0"/>
              <a:t>Accepted with information concerning registration and next steps </a:t>
            </a:r>
            <a:endParaRPr lang="en-US" dirty="0"/>
          </a:p>
        </p:txBody>
      </p:sp>
      <p:sp>
        <p:nvSpPr>
          <p:cNvPr id="4" name="Slide Number Placeholder 3"/>
          <p:cNvSpPr>
            <a:spLocks noGrp="1"/>
          </p:cNvSpPr>
          <p:nvPr>
            <p:ph type="sldNum" sz="quarter" idx="10"/>
          </p:nvPr>
        </p:nvSpPr>
        <p:spPr/>
        <p:txBody>
          <a:bodyPr/>
          <a:lstStyle/>
          <a:p>
            <a:fld id="{7C21FE16-6F4F-4133-98BA-C71CC7EA3D31}" type="slidenum">
              <a:rPr lang="en-US" smtClean="0"/>
              <a:t>10</a:t>
            </a:fld>
            <a:endParaRPr lang="en-US" dirty="0"/>
          </a:p>
        </p:txBody>
      </p:sp>
    </p:spTree>
    <p:extLst>
      <p:ext uri="{BB962C8B-B14F-4D97-AF65-F5344CB8AC3E}">
        <p14:creationId xmlns:p14="http://schemas.microsoft.com/office/powerpoint/2010/main" val="3987266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Discuss the testing</a:t>
            </a:r>
            <a:r>
              <a:rPr lang="en-US" baseline="0" dirty="0"/>
              <a:t> requirements and what scores are considered college ready</a:t>
            </a:r>
          </a:p>
          <a:p>
            <a:pPr marL="171450" indent="-171450">
              <a:buFont typeface="Arial" panose="020B0604020202020204" pitchFamily="34" charset="0"/>
              <a:buChar char="•"/>
            </a:pPr>
            <a:r>
              <a:rPr lang="en-US" baseline="0" dirty="0"/>
              <a:t>Discuss that it is ok if you have not taken the ACT/SAT’s, we offer a placement test. </a:t>
            </a:r>
          </a:p>
          <a:p>
            <a:pPr marL="171450" indent="-171450">
              <a:buFont typeface="Arial" panose="020B0604020202020204" pitchFamily="34" charset="0"/>
              <a:buChar char="•"/>
            </a:pPr>
            <a:r>
              <a:rPr lang="en-US" baseline="0" dirty="0"/>
              <a:t>Standard Error of Measurement </a:t>
            </a:r>
          </a:p>
          <a:p>
            <a:pPr marL="628650" lvl="1" indent="-171450">
              <a:buFont typeface="Arial" panose="020B0604020202020204" pitchFamily="34" charset="0"/>
              <a:buChar char="•"/>
            </a:pPr>
            <a:r>
              <a:rPr lang="en-US" baseline="0" dirty="0"/>
              <a:t>Students who do not test “college-ready” still have options </a:t>
            </a:r>
          </a:p>
          <a:p>
            <a:pPr marL="628650" lvl="1" indent="-171450">
              <a:buFont typeface="Arial" panose="020B0604020202020204" pitchFamily="34" charset="0"/>
              <a:buChar char="•"/>
            </a:pPr>
            <a:r>
              <a:rPr lang="en-US" baseline="0" dirty="0"/>
              <a:t>ACT English 16-17</a:t>
            </a:r>
          </a:p>
          <a:p>
            <a:pPr marL="628650" lvl="1" indent="-171450">
              <a:buFont typeface="Arial" panose="020B0604020202020204" pitchFamily="34" charset="0"/>
              <a:buChar char="•"/>
            </a:pPr>
            <a:r>
              <a:rPr lang="en-US" baseline="0" dirty="0"/>
              <a:t>ACT Math 20-21</a:t>
            </a:r>
          </a:p>
          <a:p>
            <a:pPr marL="628650" lvl="1" indent="-171450">
              <a:buFont typeface="Arial" panose="020B0604020202020204" pitchFamily="34" charset="0"/>
              <a:buChar char="•"/>
            </a:pPr>
            <a:r>
              <a:rPr lang="en-US" baseline="0" dirty="0" err="1"/>
              <a:t>Writeplacer</a:t>
            </a:r>
            <a:r>
              <a:rPr lang="en-US" baseline="0" dirty="0"/>
              <a:t> 4</a:t>
            </a:r>
          </a:p>
          <a:p>
            <a:pPr marL="628650" lvl="1" indent="-171450">
              <a:buFont typeface="Arial" panose="020B0604020202020204" pitchFamily="34" charset="0"/>
              <a:buChar char="•"/>
            </a:pPr>
            <a:r>
              <a:rPr lang="en-US" baseline="0" dirty="0"/>
              <a:t>ALEKS 40-45</a:t>
            </a:r>
          </a:p>
          <a:p>
            <a:pPr marL="628650" lvl="1" indent="-171450">
              <a:buFont typeface="Arial" panose="020B0604020202020204" pitchFamily="34" charset="0"/>
              <a:buChar char="•"/>
            </a:pPr>
            <a:r>
              <a:rPr lang="en-US" baseline="0" dirty="0"/>
              <a:t>Must have a 3.0 cum. GPA or a letter of recommendation from a counselor, administrator or career tech advisor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a:t>
            </a:r>
            <a:r>
              <a:rPr lang="en-US" baseline="0" dirty="0"/>
              <a:t> the 28 Steps to Really College Ready Student (on shared drive)</a:t>
            </a:r>
          </a:p>
          <a:p>
            <a:pPr marL="171450" lvl="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8431C58-37CB-45A2-961F-60C0FE55A8BB}" type="slidenum">
              <a:rPr lang="en-US" smtClean="0"/>
              <a:pPr/>
              <a:t>11</a:t>
            </a:fld>
            <a:endParaRPr lang="en-US" dirty="0"/>
          </a:p>
        </p:txBody>
      </p:sp>
    </p:spTree>
    <p:extLst>
      <p:ext uri="{BB962C8B-B14F-4D97-AF65-F5344CB8AC3E}">
        <p14:creationId xmlns:p14="http://schemas.microsoft.com/office/powerpoint/2010/main" val="391005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Sinclair</a:t>
            </a:r>
            <a:r>
              <a:rPr lang="en-US" baseline="0" dirty="0"/>
              <a:t> offers two in-person orientations and an online orientation. Students need to complete this orientation to ensure they are prepared for their college career. Parents can also go through the online orientation. </a:t>
            </a:r>
          </a:p>
          <a:p>
            <a:pPr marL="171450" indent="-171450">
              <a:spcBef>
                <a:spcPts val="1200"/>
              </a:spcBef>
              <a:buFont typeface="Arial" panose="020B0604020202020204" pitchFamily="34" charset="0"/>
              <a:buChar char="•"/>
            </a:pPr>
            <a:r>
              <a:rPr lang="en-US" baseline="0" dirty="0"/>
              <a:t>Once you have determined completed the application and admission process and tested for readiness, you will want to register. </a:t>
            </a:r>
          </a:p>
          <a:p>
            <a:pPr marL="171450" indent="-171450">
              <a:spcBef>
                <a:spcPts val="1200"/>
              </a:spcBef>
              <a:buFont typeface="Arial" panose="020B0604020202020204" pitchFamily="34" charset="0"/>
              <a:buChar char="•"/>
            </a:pPr>
            <a:r>
              <a:rPr lang="en-US" baseline="0" dirty="0"/>
              <a:t>Before Registering consider the following: </a:t>
            </a:r>
            <a:endParaRPr lang="en-US" dirty="0"/>
          </a:p>
          <a:p>
            <a:pPr marL="628650" lvl="1" indent="-171450">
              <a:spcBef>
                <a:spcPts val="1200"/>
              </a:spcBef>
              <a:buFont typeface="Arial" panose="020B0604020202020204" pitchFamily="34" charset="0"/>
              <a:buChar char="•"/>
            </a:pPr>
            <a:r>
              <a:rPr lang="en-US" dirty="0"/>
              <a:t>College advisors will help students know which courses they can take</a:t>
            </a:r>
          </a:p>
          <a:p>
            <a:pPr marL="1085850" lvl="2" indent="-171450">
              <a:spcBef>
                <a:spcPts val="1200"/>
              </a:spcBef>
              <a:buFont typeface="Arial" panose="020B0604020202020204" pitchFamily="34" charset="0"/>
              <a:buChar char="•"/>
            </a:pPr>
            <a:r>
              <a:rPr lang="en-US" dirty="0"/>
              <a:t>Based on assessment scores</a:t>
            </a:r>
          </a:p>
          <a:p>
            <a:pPr marL="1085850" lvl="2" indent="-171450">
              <a:spcBef>
                <a:spcPts val="1200"/>
              </a:spcBef>
              <a:buFont typeface="Arial" panose="020B0604020202020204" pitchFamily="34" charset="0"/>
              <a:buChar char="•"/>
            </a:pPr>
            <a:r>
              <a:rPr lang="en-US" dirty="0"/>
              <a:t>Based on course prerequisites </a:t>
            </a:r>
          </a:p>
          <a:p>
            <a:pPr marL="628650" lvl="1" indent="-171450">
              <a:spcBef>
                <a:spcPts val="1200"/>
              </a:spcBef>
              <a:buFont typeface="Arial" panose="020B0604020202020204" pitchFamily="34" charset="0"/>
              <a:buChar char="•"/>
            </a:pPr>
            <a:r>
              <a:rPr lang="en-US" dirty="0"/>
              <a:t>Courses can satisfy high school graduation requirements</a:t>
            </a:r>
          </a:p>
          <a:p>
            <a:pPr marL="1085850" lvl="2" indent="-171450">
              <a:spcBef>
                <a:spcPts val="1200"/>
              </a:spcBef>
              <a:buFont typeface="Arial" panose="020B0604020202020204" pitchFamily="34" charset="0"/>
              <a:buChar char="•"/>
            </a:pPr>
            <a:r>
              <a:rPr lang="en-US" dirty="0"/>
              <a:t>School counselors can help students understand requirements and course substitutions</a:t>
            </a:r>
          </a:p>
          <a:p>
            <a:pPr marL="628650" lvl="1" indent="-171450">
              <a:spcBef>
                <a:spcPts val="1200"/>
              </a:spcBef>
              <a:buFont typeface="Arial" panose="020B0604020202020204" pitchFamily="34" charset="0"/>
              <a:buChar char="•"/>
            </a:pPr>
            <a:r>
              <a:rPr lang="en-US" dirty="0"/>
              <a:t>Courses must be college-level or non-remedial </a:t>
            </a:r>
          </a:p>
          <a:p>
            <a:pPr marL="628650" lvl="1" indent="-171450">
              <a:spcBef>
                <a:spcPts val="1200"/>
              </a:spcBef>
              <a:buFont typeface="Arial" panose="020B0604020202020204" pitchFamily="34" charset="0"/>
              <a:buChar char="•"/>
            </a:pPr>
            <a:r>
              <a:rPr lang="en-US" dirty="0"/>
              <a:t>Courses must be nonreligious </a:t>
            </a:r>
          </a:p>
          <a:p>
            <a:pPr lvl="1">
              <a:spcBef>
                <a:spcPts val="1200"/>
              </a:spcBef>
            </a:pPr>
            <a:endParaRPr lang="en-US" dirty="0"/>
          </a:p>
          <a:p>
            <a:pPr lvl="1">
              <a:spcBef>
                <a:spcPts val="1200"/>
              </a:spcBef>
            </a:pPr>
            <a:endParaRPr lang="en-US" dirty="0"/>
          </a:p>
        </p:txBody>
      </p:sp>
      <p:sp>
        <p:nvSpPr>
          <p:cNvPr id="4" name="Slide Number Placeholder 3"/>
          <p:cNvSpPr>
            <a:spLocks noGrp="1"/>
          </p:cNvSpPr>
          <p:nvPr>
            <p:ph type="sldNum" sz="quarter" idx="10"/>
          </p:nvPr>
        </p:nvSpPr>
        <p:spPr/>
        <p:txBody>
          <a:bodyPr/>
          <a:lstStyle/>
          <a:p>
            <a:fld id="{7C21FE16-6F4F-4133-98BA-C71CC7EA3D31}" type="slidenum">
              <a:rPr lang="en-US" smtClean="0"/>
              <a:t>12</a:t>
            </a:fld>
            <a:endParaRPr lang="en-US" dirty="0"/>
          </a:p>
        </p:txBody>
      </p:sp>
    </p:spTree>
    <p:extLst>
      <p:ext uri="{BB962C8B-B14F-4D97-AF65-F5344CB8AC3E}">
        <p14:creationId xmlns:p14="http://schemas.microsoft.com/office/powerpoint/2010/main" val="351259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continuing student, you will still need to turn in your letter of intent to participate in CCP to your High School.</a:t>
            </a:r>
            <a:endParaRPr lang="en-US" dirty="0"/>
          </a:p>
        </p:txBody>
      </p:sp>
      <p:sp>
        <p:nvSpPr>
          <p:cNvPr id="4" name="Slide Number Placeholder 3"/>
          <p:cNvSpPr>
            <a:spLocks noGrp="1"/>
          </p:cNvSpPr>
          <p:nvPr>
            <p:ph type="sldNum" sz="quarter" idx="10"/>
          </p:nvPr>
        </p:nvSpPr>
        <p:spPr/>
        <p:txBody>
          <a:bodyPr/>
          <a:lstStyle/>
          <a:p>
            <a:fld id="{7C21FE16-6F4F-4133-98BA-C71CC7EA3D31}" type="slidenum">
              <a:rPr lang="en-US" smtClean="0"/>
              <a:t>13</a:t>
            </a:fld>
            <a:endParaRPr lang="en-US" dirty="0"/>
          </a:p>
        </p:txBody>
      </p:sp>
    </p:spTree>
    <p:extLst>
      <p:ext uri="{BB962C8B-B14F-4D97-AF65-F5344CB8AC3E}">
        <p14:creationId xmlns:p14="http://schemas.microsoft.com/office/powerpoint/2010/main" val="111312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a:t>Improved</a:t>
            </a:r>
            <a:r>
              <a:rPr lang="en-US" baseline="0" dirty="0"/>
              <a:t> outcomes and student learning are central to what we do…</a:t>
            </a:r>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r>
              <a:rPr lang="en-US" dirty="0"/>
              <a:t>We want our high school students to do well and they </a:t>
            </a:r>
            <a:r>
              <a:rPr lang="en-US" baseline="0" dirty="0"/>
              <a:t>are doing just that – 90%</a:t>
            </a:r>
            <a:r>
              <a:rPr lang="en-US" dirty="0"/>
              <a:t> earned a passing grade and received credit</a:t>
            </a:r>
            <a:endParaRPr lang="en-US" baseline="0" dirty="0"/>
          </a:p>
          <a:p>
            <a:pPr marL="178027" indent="-178027">
              <a:buFont typeface="Arial" panose="020B0604020202020204" pitchFamily="34" charset="0"/>
              <a:buChar char="•"/>
            </a:pPr>
            <a:endParaRPr lang="en-US" baseline="0" dirty="0"/>
          </a:p>
          <a:p>
            <a:pPr marL="178027" indent="-178027">
              <a:buFont typeface="Arial" panose="020B0604020202020204" pitchFamily="34" charset="0"/>
              <a:buChar char="•"/>
            </a:pPr>
            <a:r>
              <a:rPr lang="en-US" baseline="0" dirty="0"/>
              <a:t>They are actually outperforming all other Sinclair students which signals to us that they have the academic, social and emotional skills to take on college level work.</a:t>
            </a:r>
          </a:p>
          <a:p>
            <a:pPr marL="178027" indent="-178027">
              <a:buFont typeface="Arial" panose="020B0604020202020204" pitchFamily="34" charset="0"/>
              <a:buChar char="•"/>
            </a:pPr>
            <a:endParaRPr lang="en-US" dirty="0"/>
          </a:p>
          <a:p>
            <a:pPr marL="178027" indent="-178027">
              <a:buFont typeface="Arial" panose="020B0604020202020204" pitchFamily="34" charset="0"/>
              <a:buChar char="•"/>
            </a:pPr>
            <a:r>
              <a:rPr lang="en-US" dirty="0"/>
              <a:t>They are graduating and continuing – 40 graduates this past year</a:t>
            </a:r>
          </a:p>
        </p:txBody>
      </p:sp>
      <p:sp>
        <p:nvSpPr>
          <p:cNvPr id="4" name="Slide Number Placeholder 3"/>
          <p:cNvSpPr>
            <a:spLocks noGrp="1"/>
          </p:cNvSpPr>
          <p:nvPr>
            <p:ph type="sldNum" sz="quarter" idx="10"/>
          </p:nvPr>
        </p:nvSpPr>
        <p:spPr/>
        <p:txBody>
          <a:bodyPr/>
          <a:lstStyle/>
          <a:p>
            <a:fld id="{56B2EA8B-AD25-4533-AD58-07DEADA397C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32594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Highlight school specific data from fast facts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8431C58-37CB-45A2-961F-60C0FE55A8BB}" type="slidenum">
              <a:rPr lang="en-US" smtClean="0"/>
              <a:pPr/>
              <a:t>15</a:t>
            </a:fld>
            <a:endParaRPr lang="en-US" dirty="0"/>
          </a:p>
        </p:txBody>
      </p:sp>
    </p:spTree>
    <p:extLst>
      <p:ext uri="{BB962C8B-B14F-4D97-AF65-F5344CB8AC3E}">
        <p14:creationId xmlns:p14="http://schemas.microsoft.com/office/powerpoint/2010/main" val="331737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2EA8B-AD25-4533-AD58-07DEADA397C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9025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B2EA8B-AD25-4533-AD58-07DEADA397CC}" type="slidenum">
              <a:rPr lang="en-US" smtClean="0"/>
              <a:t>17</a:t>
            </a:fld>
            <a:endParaRPr lang="en-US" dirty="0"/>
          </a:p>
        </p:txBody>
      </p:sp>
    </p:spTree>
    <p:extLst>
      <p:ext uri="{BB962C8B-B14F-4D97-AF65-F5344CB8AC3E}">
        <p14:creationId xmlns:p14="http://schemas.microsoft.com/office/powerpoint/2010/main" val="149179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8431C58-37CB-45A2-961F-60C0FE55A8BB}" type="slidenum">
              <a:rPr lang="en-US" smtClean="0"/>
              <a:pPr/>
              <a:t>2</a:t>
            </a:fld>
            <a:endParaRPr lang="en-US" dirty="0"/>
          </a:p>
        </p:txBody>
      </p:sp>
    </p:spTree>
    <p:extLst>
      <p:ext uri="{BB962C8B-B14F-4D97-AF65-F5344CB8AC3E}">
        <p14:creationId xmlns:p14="http://schemas.microsoft.com/office/powerpoint/2010/main" val="53426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The basics of CCP – option for college-ready students in grades 7-12 to earn high school and college credit.  A way for students who are ready for advanced rigor to begin their college career BEFORE they graduate high school.  Some important factors to know about how the CCP program works while in high school…</a:t>
            </a:r>
            <a:endParaRPr lang="en-US" dirty="0"/>
          </a:p>
        </p:txBody>
      </p:sp>
      <p:sp>
        <p:nvSpPr>
          <p:cNvPr id="4" name="Slide Number Placeholder 3"/>
          <p:cNvSpPr>
            <a:spLocks noGrp="1"/>
          </p:cNvSpPr>
          <p:nvPr>
            <p:ph type="sldNum" sz="quarter" idx="10"/>
          </p:nvPr>
        </p:nvSpPr>
        <p:spPr/>
        <p:txBody>
          <a:bodyPr/>
          <a:lstStyle/>
          <a:p>
            <a:fld id="{7C21FE16-6F4F-4133-98BA-C71CC7EA3D31}" type="slidenum">
              <a:rPr lang="en-US" smtClean="0"/>
              <a:t>3</a:t>
            </a:fld>
            <a:endParaRPr lang="en-US" dirty="0"/>
          </a:p>
        </p:txBody>
      </p:sp>
    </p:spTree>
    <p:extLst>
      <p:ext uri="{BB962C8B-B14F-4D97-AF65-F5344CB8AC3E}">
        <p14:creationId xmlns:p14="http://schemas.microsoft.com/office/powerpoint/2010/main" val="81803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were several State of Ohio rule changes for College Credit Plus students for the 2018-2019 school year. One of those is the </a:t>
            </a:r>
            <a:r>
              <a:rPr lang="en-US" sz="1200" b="1" i="0" kern="1200" dirty="0">
                <a:solidFill>
                  <a:schemeClr val="tx1"/>
                </a:solidFill>
                <a:effectLst/>
                <a:latin typeface="+mn-lt"/>
                <a:ea typeface="+mn-ea"/>
                <a:cs typeface="+mn-cs"/>
              </a:rPr>
              <a:t>Course Eligibility</a:t>
            </a:r>
            <a:r>
              <a:rPr lang="en-US" sz="1200" b="0" i="0" kern="1200" dirty="0">
                <a:solidFill>
                  <a:schemeClr val="tx1"/>
                </a:solidFill>
                <a:effectLst/>
                <a:latin typeface="+mn-lt"/>
                <a:ea typeface="+mn-ea"/>
                <a:cs typeface="+mn-cs"/>
              </a:rPr>
              <a:t> rule that went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into effect beginning the Summer 2018 semester: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"First 15" Rule: Students must complete 15 credit hours in Level I courses before progressing to Level II courses*</a:t>
            </a:r>
          </a:p>
          <a:p>
            <a:pPr marL="628650" lvl="1" indent="-171450">
              <a:buFont typeface="Arial" panose="020B0604020202020204" pitchFamily="34" charset="0"/>
              <a:buChar char="•"/>
            </a:pPr>
            <a:r>
              <a:rPr lang="en-US" sz="1200" b="0" i="1" kern="1200" dirty="0">
                <a:solidFill>
                  <a:schemeClr val="tx1"/>
                </a:solidFill>
                <a:effectLst/>
                <a:latin typeface="+mn-lt"/>
                <a:ea typeface="+mn-ea"/>
                <a:cs typeface="+mn-cs"/>
              </a:rPr>
              <a:t>*Exceptions may be given to students who test into a level II course or have AP/IB credit that places them into a level II course. See your CCP Coordinator for more information.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Non-Allowable Courses" Rule: students are now prohibited from taking certain courses under College Credit Plus Regulations.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a:t>
            </a:r>
            <a:r>
              <a:rPr lang="en-US" sz="1200" b="0" i="0" kern="1200" baseline="0" dirty="0">
                <a:solidFill>
                  <a:schemeClr val="tx1"/>
                </a:solidFill>
                <a:effectLst/>
                <a:latin typeface="+mn-lt"/>
                <a:ea typeface="+mn-ea"/>
                <a:cs typeface="+mn-cs"/>
              </a:rPr>
              <a:t> course eligibility information for Sinclair can be found on our website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431C58-37CB-45A2-961F-60C0FE55A8BB}" type="slidenum">
              <a:rPr lang="en-US" smtClean="0"/>
              <a:pPr/>
              <a:t>4</a:t>
            </a:fld>
            <a:endParaRPr lang="en-US" dirty="0"/>
          </a:p>
        </p:txBody>
      </p:sp>
    </p:spTree>
    <p:extLst>
      <p:ext uri="{BB962C8B-B14F-4D97-AF65-F5344CB8AC3E}">
        <p14:creationId xmlns:p14="http://schemas.microsoft.com/office/powerpoint/2010/main" val="165635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Accessible</a:t>
            </a:r>
          </a:p>
          <a:p>
            <a:pPr marL="628650" lvl="1" indent="-171450">
              <a:buFont typeface="Arial" panose="020B0604020202020204" pitchFamily="34" charset="0"/>
              <a:buChar char="•"/>
            </a:pPr>
            <a:r>
              <a:rPr lang="en-US" dirty="0"/>
              <a:t>We have 5</a:t>
            </a:r>
            <a:r>
              <a:rPr lang="en-US" baseline="0" dirty="0"/>
              <a:t> campus location in the Miami Valley/Greater Cincinnati Area: Downtown Dayton, Courseview in Mason, Englewood, Huber Heights and Centerville soon to open. </a:t>
            </a:r>
          </a:p>
          <a:p>
            <a:pPr marL="171450" lvl="0" indent="-171450">
              <a:buFont typeface="Arial" panose="020B0604020202020204" pitchFamily="34" charset="0"/>
              <a:buChar char="•"/>
            </a:pPr>
            <a:r>
              <a:rPr lang="en-US" baseline="0" dirty="0"/>
              <a:t>Transferable</a:t>
            </a:r>
          </a:p>
          <a:p>
            <a:pPr marL="628650" lvl="1" indent="-171450">
              <a:buFont typeface="Arial" panose="020B0604020202020204" pitchFamily="34" charset="0"/>
              <a:buChar char="•"/>
            </a:pPr>
            <a:r>
              <a:rPr lang="en-US" baseline="0" dirty="0"/>
              <a:t>We have two double degree partnerships with two area universities that will allow students to start at Sinclair and then transfer seamlessly. The established relationships are with Wright State and the University of Dayton, known as the UD Academy. </a:t>
            </a:r>
          </a:p>
          <a:p>
            <a:pPr marL="628650" lvl="1" indent="-171450">
              <a:buFont typeface="Arial" panose="020B0604020202020204" pitchFamily="34" charset="0"/>
              <a:buChar char="•"/>
            </a:pPr>
            <a:r>
              <a:rPr lang="en-US" baseline="0" dirty="0"/>
              <a:t>A number of the courses CCP students take fall under the Ohio Transfer Module (OTM) and will transfer to any 4-year state school in the state of Ohio</a:t>
            </a:r>
          </a:p>
          <a:p>
            <a:pPr marL="171450" lvl="0" indent="-171450">
              <a:buFont typeface="Arial" panose="020B0604020202020204" pitchFamily="34" charset="0"/>
              <a:buChar char="•"/>
            </a:pPr>
            <a:r>
              <a:rPr lang="en-US" baseline="0" dirty="0"/>
              <a:t>Programs</a:t>
            </a:r>
          </a:p>
          <a:p>
            <a:pPr marL="628650" lvl="1" indent="-171450">
              <a:buFont typeface="Arial" panose="020B0604020202020204" pitchFamily="34" charset="0"/>
              <a:buChar char="•"/>
            </a:pPr>
            <a:r>
              <a:rPr lang="en-US" baseline="0" dirty="0"/>
              <a:t>Sinclair offers over 200 Degree and Certificate programs. We offer both Career and Transfer degrees. Career degrees will allow students who complete them to enter the workforce in a skilled/technical field. A transfer degree allows a student to transfer to a 4 year school to finish their degree. </a:t>
            </a:r>
          </a:p>
          <a:p>
            <a:pPr marL="171450" lvl="0" indent="-171450">
              <a:buFont typeface="Arial" panose="020B0604020202020204" pitchFamily="34" charset="0"/>
              <a:buChar char="•"/>
            </a:pPr>
            <a:r>
              <a:rPr lang="en-US" baseline="0" dirty="0"/>
              <a:t>Scholarship</a:t>
            </a:r>
          </a:p>
          <a:p>
            <a:pPr marL="628650" lvl="1" indent="-171450">
              <a:buFont typeface="Arial" panose="020B0604020202020204" pitchFamily="34" charset="0"/>
              <a:buChar char="•"/>
            </a:pPr>
            <a:r>
              <a:rPr lang="en-US" baseline="0" dirty="0"/>
              <a:t>CCP students who complete 30 credit hours during their time as a CCP student and maintain a 3.0 GPA are able to apply for the CCP Completion scholarship. The scholarship is valued at $3,000.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8431C58-37CB-45A2-961F-60C0FE55A8BB}" type="slidenum">
              <a:rPr lang="en-US" smtClean="0"/>
              <a:pPr/>
              <a:t>5</a:t>
            </a:fld>
            <a:endParaRPr lang="en-US" dirty="0"/>
          </a:p>
        </p:txBody>
      </p:sp>
    </p:spTree>
    <p:extLst>
      <p:ext uri="{BB962C8B-B14F-4D97-AF65-F5344CB8AC3E}">
        <p14:creationId xmlns:p14="http://schemas.microsoft.com/office/powerpoint/2010/main" val="287037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explore</a:t>
            </a:r>
            <a:r>
              <a:rPr lang="en-US" baseline="0" dirty="0"/>
              <a:t> the option of making the transition into college through the CCP program, there are some important considerations for you to know as you prepare for planning….</a:t>
            </a:r>
            <a:endParaRPr lang="en-US" dirty="0"/>
          </a:p>
        </p:txBody>
      </p:sp>
      <p:sp>
        <p:nvSpPr>
          <p:cNvPr id="4" name="Slide Number Placeholder 3"/>
          <p:cNvSpPr>
            <a:spLocks noGrp="1"/>
          </p:cNvSpPr>
          <p:nvPr>
            <p:ph type="sldNum" sz="quarter" idx="10"/>
          </p:nvPr>
        </p:nvSpPr>
        <p:spPr/>
        <p:txBody>
          <a:bodyPr/>
          <a:lstStyle/>
          <a:p>
            <a:fld id="{28431C58-37CB-45A2-961F-60C0FE55A8BB}" type="slidenum">
              <a:rPr lang="en-US" smtClean="0"/>
              <a:pPr/>
              <a:t>6</a:t>
            </a:fld>
            <a:endParaRPr lang="en-US" dirty="0"/>
          </a:p>
        </p:txBody>
      </p:sp>
    </p:spTree>
    <p:extLst>
      <p:ext uri="{BB962C8B-B14F-4D97-AF65-F5344CB8AC3E}">
        <p14:creationId xmlns:p14="http://schemas.microsoft.com/office/powerpoint/2010/main" val="321105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ts val="1200"/>
              </a:spcBef>
            </a:pPr>
            <a:r>
              <a:rPr lang="en-US" dirty="0"/>
              <a:t>Knowledge Acquisition:</a:t>
            </a:r>
          </a:p>
          <a:p>
            <a:pPr lvl="1">
              <a:spcBef>
                <a:spcPts val="1200"/>
              </a:spcBef>
            </a:pPr>
            <a:r>
              <a:rPr lang="en-US" dirty="0"/>
              <a:t>High School: Information provided mostly in-class. Out-of-class research is minimal.</a:t>
            </a:r>
          </a:p>
          <a:p>
            <a:pPr lvl="1">
              <a:spcBef>
                <a:spcPts val="1200"/>
              </a:spcBef>
            </a:pPr>
            <a:r>
              <a:rPr lang="en-US" dirty="0"/>
              <a:t>College: Coursework will generally require more independent thinking, longer writing assignments, and out-of-class research</a:t>
            </a:r>
          </a:p>
          <a:p>
            <a:pPr>
              <a:spcBef>
                <a:spcPts val="1200"/>
              </a:spcBef>
            </a:pPr>
            <a:r>
              <a:rPr lang="en-US" dirty="0"/>
              <a:t>Grades:</a:t>
            </a:r>
          </a:p>
          <a:p>
            <a:pPr lvl="1">
              <a:spcBef>
                <a:spcPts val="1200"/>
              </a:spcBef>
            </a:pPr>
            <a:r>
              <a:rPr lang="en-US" dirty="0"/>
              <a:t>High School: Numerous quizzes, tests, and homework assignments</a:t>
            </a:r>
          </a:p>
          <a:p>
            <a:pPr lvl="1">
              <a:spcBef>
                <a:spcPts val="1200"/>
              </a:spcBef>
            </a:pPr>
            <a:r>
              <a:rPr lang="en-US" dirty="0"/>
              <a:t>College: Fewer tests and fewer, if any, homework assignments will be used to determine final grades</a:t>
            </a:r>
          </a:p>
          <a:p>
            <a:pPr>
              <a:spcBef>
                <a:spcPts val="1200"/>
              </a:spcBef>
            </a:pPr>
            <a:r>
              <a:rPr lang="en-US" dirty="0"/>
              <a:t>Study Time:</a:t>
            </a:r>
          </a:p>
          <a:p>
            <a:pPr lvl="1">
              <a:spcBef>
                <a:spcPts val="1200"/>
              </a:spcBef>
            </a:pPr>
            <a:r>
              <a:rPr lang="en-US" dirty="0"/>
              <a:t>High School: Required homework ranges between 1 to 3 hours per day</a:t>
            </a:r>
          </a:p>
          <a:p>
            <a:pPr lvl="1">
              <a:spcBef>
                <a:spcPts val="1200"/>
              </a:spcBef>
            </a:pPr>
            <a:r>
              <a:rPr lang="en-US" dirty="0"/>
              <a:t>College: Standard rule of 2 to 3 hours of homework for every hour spent in class (3 to 5 hours per day)</a:t>
            </a:r>
          </a:p>
          <a:p>
            <a:pPr>
              <a:spcBef>
                <a:spcPts val="1200"/>
              </a:spcBef>
            </a:pPr>
            <a:r>
              <a:rPr lang="en-US" dirty="0"/>
              <a:t>Parent Role:</a:t>
            </a:r>
          </a:p>
          <a:p>
            <a:pPr lvl="1">
              <a:spcBef>
                <a:spcPts val="1200"/>
              </a:spcBef>
            </a:pPr>
            <a:r>
              <a:rPr lang="en-US" dirty="0"/>
              <a:t>High School: Parents are strong advocates working closely with teachers and counselors</a:t>
            </a:r>
          </a:p>
          <a:p>
            <a:pPr lvl="1">
              <a:spcBef>
                <a:spcPts val="1200"/>
              </a:spcBef>
            </a:pPr>
            <a:r>
              <a:rPr lang="en-US" dirty="0"/>
              <a:t>College: Parent serves as a mentor and support for the student; the college views the student as independent decision-maker</a:t>
            </a:r>
          </a:p>
          <a:p>
            <a:pPr lvl="1">
              <a:spcBef>
                <a:spcPts val="1200"/>
              </a:spcBef>
            </a:pPr>
            <a:r>
              <a:rPr lang="en-US" dirty="0"/>
              <a:t>FERPA</a:t>
            </a:r>
          </a:p>
          <a:p>
            <a:endParaRPr lang="en-US" baseline="0" dirty="0"/>
          </a:p>
        </p:txBody>
      </p:sp>
      <p:sp>
        <p:nvSpPr>
          <p:cNvPr id="4" name="Slide Number Placeholder 3"/>
          <p:cNvSpPr>
            <a:spLocks noGrp="1"/>
          </p:cNvSpPr>
          <p:nvPr>
            <p:ph type="sldNum" sz="quarter" idx="10"/>
          </p:nvPr>
        </p:nvSpPr>
        <p:spPr/>
        <p:txBody>
          <a:bodyPr/>
          <a:lstStyle/>
          <a:p>
            <a:fld id="{E53371C3-3666-4837-A0D5-048280EE7D95}" type="slidenum">
              <a:rPr lang="en-US" smtClean="0"/>
              <a:t>7</a:t>
            </a:fld>
            <a:endParaRPr lang="en-US"/>
          </a:p>
        </p:txBody>
      </p:sp>
    </p:spTree>
    <p:extLst>
      <p:ext uri="{BB962C8B-B14F-4D97-AF65-F5344CB8AC3E}">
        <p14:creationId xmlns:p14="http://schemas.microsoft.com/office/powerpoint/2010/main" val="126764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spcBef>
                <a:spcPts val="1200"/>
              </a:spcBef>
              <a:buFont typeface="Arial" panose="020B0604020202020204" pitchFamily="34" charset="0"/>
              <a:buChar char="•"/>
            </a:pPr>
            <a:r>
              <a:rPr lang="en-US" dirty="0"/>
              <a:t>Being “college-ready” is more than just being academically ready</a:t>
            </a:r>
          </a:p>
          <a:p>
            <a:pPr marL="628650" lvl="1" indent="-171450">
              <a:spcBef>
                <a:spcPts val="1200"/>
              </a:spcBef>
              <a:buFont typeface="Wingdings" panose="05000000000000000000" pitchFamily="2" charset="2"/>
              <a:buChar char="§"/>
            </a:pPr>
            <a:r>
              <a:rPr lang="en-US" dirty="0"/>
              <a:t>Consider emotional and social transition and college expectations</a:t>
            </a:r>
          </a:p>
          <a:p>
            <a:pPr marL="628650" lvl="1" indent="-171450">
              <a:spcBef>
                <a:spcPts val="1200"/>
              </a:spcBef>
              <a:buFont typeface="Wingdings" panose="05000000000000000000" pitchFamily="2" charset="2"/>
              <a:buChar char="§"/>
            </a:pPr>
            <a:r>
              <a:rPr lang="en-US" dirty="0"/>
              <a:t>Consider time management &amp; organizational skills</a:t>
            </a:r>
          </a:p>
          <a:p>
            <a:pPr marL="628650" lvl="1" indent="-171450">
              <a:spcBef>
                <a:spcPts val="1200"/>
              </a:spcBef>
              <a:buFont typeface="Wingdings" panose="05000000000000000000" pitchFamily="2" charset="2"/>
              <a:buChar char="§"/>
            </a:pPr>
            <a:r>
              <a:rPr lang="en-US" dirty="0"/>
              <a:t>Grades earned in a College Credit Plus course are for high school AND college credit and will be calculated into the student’s GPA</a:t>
            </a:r>
          </a:p>
          <a:p>
            <a:pPr marL="628650" lvl="1" indent="-171450">
              <a:spcBef>
                <a:spcPts val="1200"/>
              </a:spcBef>
              <a:buFont typeface="Wingdings" panose="05000000000000000000" pitchFamily="2" charset="2"/>
              <a:buChar char="§"/>
            </a:pPr>
            <a:r>
              <a:rPr lang="en-US" dirty="0"/>
              <a:t>College Credit Plus credits will be utilized in the calculation of financial aid </a:t>
            </a:r>
          </a:p>
          <a:p>
            <a:pPr marL="285750" indent="-285750">
              <a:buFont typeface="Arial" panose="020B0604020202020204" pitchFamily="34" charset="0"/>
              <a:buChar char="•"/>
            </a:pPr>
            <a:endParaRPr lang="en-US" sz="1200" b="1" dirty="0"/>
          </a:p>
        </p:txBody>
      </p:sp>
      <p:sp>
        <p:nvSpPr>
          <p:cNvPr id="4" name="Slide Number Placeholder 3"/>
          <p:cNvSpPr>
            <a:spLocks noGrp="1"/>
          </p:cNvSpPr>
          <p:nvPr>
            <p:ph type="sldNum" sz="quarter" idx="10"/>
          </p:nvPr>
        </p:nvSpPr>
        <p:spPr/>
        <p:txBody>
          <a:bodyPr/>
          <a:lstStyle/>
          <a:p>
            <a:fld id="{7C21FE16-6F4F-4133-98BA-C71CC7EA3D31}" type="slidenum">
              <a:rPr lang="en-US" smtClean="0"/>
              <a:t>8</a:t>
            </a:fld>
            <a:endParaRPr lang="en-US" dirty="0"/>
          </a:p>
        </p:txBody>
      </p:sp>
    </p:spTree>
    <p:extLst>
      <p:ext uri="{BB962C8B-B14F-4D97-AF65-F5344CB8AC3E}">
        <p14:creationId xmlns:p14="http://schemas.microsoft.com/office/powerpoint/2010/main" val="48650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Now,</a:t>
            </a:r>
            <a:r>
              <a:rPr lang="en-US" baseline="0" dirty="0" smtClean="0"/>
              <a:t> we’re going to go over the steps to get started with CCP at Sinclair…</a:t>
            </a:r>
            <a:endParaRPr lang="en-US" dirty="0"/>
          </a:p>
        </p:txBody>
      </p:sp>
      <p:sp>
        <p:nvSpPr>
          <p:cNvPr id="4" name="Slide Number Placeholder 3"/>
          <p:cNvSpPr>
            <a:spLocks noGrp="1"/>
          </p:cNvSpPr>
          <p:nvPr>
            <p:ph type="sldNum" sz="quarter" idx="10"/>
          </p:nvPr>
        </p:nvSpPr>
        <p:spPr/>
        <p:txBody>
          <a:bodyPr/>
          <a:lstStyle/>
          <a:p>
            <a:fld id="{28431C58-37CB-45A2-961F-60C0FE55A8BB}" type="slidenum">
              <a:rPr lang="en-US" smtClean="0"/>
              <a:pPr/>
              <a:t>9</a:t>
            </a:fld>
            <a:endParaRPr lang="en-US" dirty="0"/>
          </a:p>
        </p:txBody>
      </p:sp>
    </p:spTree>
    <p:extLst>
      <p:ext uri="{BB962C8B-B14F-4D97-AF65-F5344CB8AC3E}">
        <p14:creationId xmlns:p14="http://schemas.microsoft.com/office/powerpoint/2010/main" val="188851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23B52-6E99-4C65-AA5E-F6172F76E6F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306766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23B52-6E99-4C65-AA5E-F6172F76E6F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42389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23B52-6E99-4C65-AA5E-F6172F76E6F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201462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F23B52-6E99-4C65-AA5E-F6172F76E6F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186296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F23B52-6E99-4C65-AA5E-F6172F76E6F4}"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171520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F23B52-6E99-4C65-AA5E-F6172F76E6F4}"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125160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F23B52-6E99-4C65-AA5E-F6172F76E6F4}"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241832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18F23B52-6E99-4C65-AA5E-F6172F76E6F4}"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1519707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23B52-6E99-4C65-AA5E-F6172F76E6F4}"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89789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23B52-6E99-4C65-AA5E-F6172F76E6F4}"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310771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F23B52-6E99-4C65-AA5E-F6172F76E6F4}"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7DE78-38B1-4213-90BD-4B239120BFCF}" type="slidenum">
              <a:rPr lang="en-US" smtClean="0"/>
              <a:t>‹#›</a:t>
            </a:fld>
            <a:endParaRPr lang="en-US"/>
          </a:p>
        </p:txBody>
      </p:sp>
    </p:spTree>
    <p:extLst>
      <p:ext uri="{BB962C8B-B14F-4D97-AF65-F5344CB8AC3E}">
        <p14:creationId xmlns:p14="http://schemas.microsoft.com/office/powerpoint/2010/main" val="417431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23B52-6E99-4C65-AA5E-F6172F76E6F4}" type="datetimeFigureOut">
              <a:rPr lang="en-US" smtClean="0"/>
              <a:t>1/24/2020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7DE78-38B1-4213-90BD-4B239120BFCF}" type="slidenum">
              <a:rPr lang="en-US" smtClean="0"/>
              <a:t>‹#›</a:t>
            </a:fld>
            <a:endParaRPr lang="en-US"/>
          </a:p>
        </p:txBody>
      </p:sp>
      <p:pic>
        <p:nvPicPr>
          <p:cNvPr id="11" name="Picture 10">
            <a:extLst>
              <a:ext uri="{FF2B5EF4-FFF2-40B4-BE49-F238E27FC236}">
                <a16:creationId xmlns:a16="http://schemas.microsoft.com/office/drawing/2014/main" id="{35C5980F-FC20-3542-A3EC-ADEA47461037}"/>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5052750" y="252832"/>
            <a:ext cx="3892148" cy="544469"/>
          </a:xfrm>
          <a:prstGeom prst="rect">
            <a:avLst/>
          </a:prstGeom>
        </p:spPr>
      </p:pic>
    </p:spTree>
    <p:extLst>
      <p:ext uri="{BB962C8B-B14F-4D97-AF65-F5344CB8AC3E}">
        <p14:creationId xmlns:p14="http://schemas.microsoft.com/office/powerpoint/2010/main" val="163833809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9EBE7A-A0F7-BC47-BD96-F12B250CF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0" y="6010316"/>
            <a:ext cx="9144000" cy="707886"/>
          </a:xfrm>
          <a:prstGeom prst="rect">
            <a:avLst/>
          </a:prstGeom>
          <a:noFill/>
        </p:spPr>
        <p:txBody>
          <a:bodyPr wrap="square" rtlCol="0">
            <a:spAutoFit/>
          </a:bodyPr>
          <a:lstStyle/>
          <a:p>
            <a:pPr algn="ctr"/>
            <a:r>
              <a:rPr lang="en-US" sz="4000" b="1" dirty="0"/>
              <a:t>CCP Information Night</a:t>
            </a:r>
          </a:p>
        </p:txBody>
      </p:sp>
      <p:cxnSp>
        <p:nvCxnSpPr>
          <p:cNvPr id="17" name="Straight Connector 16">
            <a:extLst>
              <a:ext uri="{FF2B5EF4-FFF2-40B4-BE49-F238E27FC236}">
                <a16:creationId xmlns:a16="http://schemas.microsoft.com/office/drawing/2014/main" id="{08048A30-C652-394B-8B0D-A64ECB68F90C}"/>
              </a:ext>
            </a:extLst>
          </p:cNvPr>
          <p:cNvCxnSpPr/>
          <p:nvPr/>
        </p:nvCxnSpPr>
        <p:spPr>
          <a:xfrm>
            <a:off x="0" y="5928852"/>
            <a:ext cx="9144000" cy="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04370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7231" y="1334327"/>
            <a:ext cx="6691461" cy="2869853"/>
          </a:xfrm>
        </p:spPr>
        <p:txBody>
          <a:bodyPr>
            <a:normAutofit lnSpcReduction="10000"/>
          </a:bodyPr>
          <a:lstStyle/>
          <a:p>
            <a:pPr marL="0" indent="0" algn="ctr">
              <a:buNone/>
            </a:pPr>
            <a:endParaRPr lang="en-US" sz="2000" b="1" dirty="0"/>
          </a:p>
          <a:p>
            <a:pPr marL="0" indent="0">
              <a:buNone/>
            </a:pPr>
            <a:r>
              <a:rPr lang="en-US" sz="3000" b="1" dirty="0">
                <a:solidFill>
                  <a:srgbClr val="C00000"/>
                </a:solidFill>
              </a:rPr>
              <a:t>STEP 1:  </a:t>
            </a:r>
            <a:r>
              <a:rPr lang="en-US" sz="3000" b="1" dirty="0"/>
              <a:t>APPLY</a:t>
            </a:r>
          </a:p>
          <a:p>
            <a:pPr lvl="1"/>
            <a:r>
              <a:rPr lang="en-US" sz="2600" b="1" u="sng" dirty="0">
                <a:solidFill>
                  <a:srgbClr val="C00000"/>
                </a:solidFill>
              </a:rPr>
              <a:t>ONLINE</a:t>
            </a:r>
            <a:r>
              <a:rPr lang="en-US" sz="2600" b="1" dirty="0"/>
              <a:t> Sinclair CCP Application Apply at:               apply.Sinclair.edu/</a:t>
            </a:r>
            <a:r>
              <a:rPr lang="en-US" sz="2600" b="1" dirty="0" err="1"/>
              <a:t>ccp</a:t>
            </a:r>
            <a:r>
              <a:rPr lang="en-US" sz="2600" b="1" dirty="0"/>
              <a:t> </a:t>
            </a:r>
            <a:endParaRPr lang="en-US" sz="2600" b="1" dirty="0" smtClean="0"/>
          </a:p>
          <a:p>
            <a:pPr lvl="2"/>
            <a:r>
              <a:rPr lang="en-US" sz="2200" b="1" dirty="0" smtClean="0">
                <a:solidFill>
                  <a:srgbClr val="C00000"/>
                </a:solidFill>
              </a:rPr>
              <a:t>Social Security Number</a:t>
            </a:r>
          </a:p>
          <a:p>
            <a:pPr lvl="2"/>
            <a:r>
              <a:rPr lang="en-US" sz="2200" b="1" dirty="0" smtClean="0">
                <a:solidFill>
                  <a:srgbClr val="C00000"/>
                </a:solidFill>
              </a:rPr>
              <a:t>Current Address Start Date – 1 year OH Resident</a:t>
            </a:r>
          </a:p>
          <a:p>
            <a:pPr lvl="2"/>
            <a:r>
              <a:rPr lang="en-US" sz="2200" b="1" dirty="0" smtClean="0">
                <a:solidFill>
                  <a:srgbClr val="C00000"/>
                </a:solidFill>
              </a:rPr>
              <a:t>Fully complete application</a:t>
            </a:r>
            <a:endParaRPr lang="en-US" sz="2200" b="1" dirty="0">
              <a:solidFill>
                <a:srgbClr val="C00000"/>
              </a:solidFill>
            </a:endParaRPr>
          </a:p>
          <a:p>
            <a:pPr marL="0" indent="0">
              <a:buNone/>
            </a:pPr>
            <a:endParaRPr lang="en-US" sz="2600" b="1" dirty="0"/>
          </a:p>
          <a:p>
            <a:pPr marL="0" indent="0">
              <a:buNone/>
            </a:pPr>
            <a:endParaRPr lang="en-US" b="1" dirty="0">
              <a:latin typeface="+mn-lt"/>
            </a:endParaRPr>
          </a:p>
        </p:txBody>
      </p:sp>
      <p:sp>
        <p:nvSpPr>
          <p:cNvPr id="2" name="TextBox 1"/>
          <p:cNvSpPr txBox="1"/>
          <p:nvPr/>
        </p:nvSpPr>
        <p:spPr>
          <a:xfrm>
            <a:off x="281959" y="158483"/>
            <a:ext cx="3689293" cy="1200329"/>
          </a:xfrm>
          <a:prstGeom prst="rect">
            <a:avLst/>
          </a:prstGeom>
          <a:noFill/>
          <a:ln w="25400">
            <a:noFill/>
          </a:ln>
        </p:spPr>
        <p:txBody>
          <a:bodyPr wrap="square" rtlCol="0">
            <a:spAutoFit/>
          </a:bodyPr>
          <a:lstStyle/>
          <a:p>
            <a:r>
              <a:rPr lang="en-US" sz="3600" b="1" dirty="0">
                <a:solidFill>
                  <a:srgbClr val="C00000"/>
                </a:solidFill>
                <a:latin typeface="Arial Black" panose="020B0A04020102020204" pitchFamily="34" charset="0"/>
              </a:rPr>
              <a:t>New Sinclair CCP Student</a:t>
            </a:r>
          </a:p>
        </p:txBody>
      </p:sp>
      <p:pic>
        <p:nvPicPr>
          <p:cNvPr id="6" name="Picture 5"/>
          <p:cNvPicPr>
            <a:picLocks noChangeAspect="1"/>
          </p:cNvPicPr>
          <p:nvPr/>
        </p:nvPicPr>
        <p:blipFill>
          <a:blip r:embed="rId3"/>
          <a:stretch>
            <a:fillRect/>
          </a:stretch>
        </p:blipFill>
        <p:spPr>
          <a:xfrm>
            <a:off x="281959" y="1873839"/>
            <a:ext cx="1971675" cy="1914525"/>
          </a:xfrm>
          <a:prstGeom prst="rect">
            <a:avLst/>
          </a:prstGeom>
        </p:spPr>
      </p:pic>
      <p:pic>
        <p:nvPicPr>
          <p:cNvPr id="7" name="Picture 6"/>
          <p:cNvPicPr>
            <a:picLocks noChangeAspect="1"/>
          </p:cNvPicPr>
          <p:nvPr/>
        </p:nvPicPr>
        <p:blipFill>
          <a:blip r:embed="rId4"/>
          <a:stretch>
            <a:fillRect/>
          </a:stretch>
        </p:blipFill>
        <p:spPr>
          <a:xfrm>
            <a:off x="208207" y="4818418"/>
            <a:ext cx="2150735" cy="1640561"/>
          </a:xfrm>
          <a:prstGeom prst="rect">
            <a:avLst/>
          </a:prstGeom>
        </p:spPr>
      </p:pic>
      <p:sp>
        <p:nvSpPr>
          <p:cNvPr id="8" name="Content Placeholder 2"/>
          <p:cNvSpPr txBox="1">
            <a:spLocks/>
          </p:cNvSpPr>
          <p:nvPr/>
        </p:nvSpPr>
        <p:spPr>
          <a:xfrm>
            <a:off x="2452539" y="4179694"/>
            <a:ext cx="6691461" cy="2543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b="1" dirty="0"/>
          </a:p>
          <a:p>
            <a:pPr marL="0" indent="0">
              <a:buNone/>
            </a:pPr>
            <a:r>
              <a:rPr lang="en-US" b="1" dirty="0">
                <a:solidFill>
                  <a:srgbClr val="C00000"/>
                </a:solidFill>
              </a:rPr>
              <a:t>STEP 2:  </a:t>
            </a:r>
            <a:r>
              <a:rPr lang="en-US" b="1" dirty="0"/>
              <a:t>Determine ELIGIBILITY </a:t>
            </a:r>
          </a:p>
          <a:p>
            <a:pPr lvl="1"/>
            <a:r>
              <a:rPr lang="en-US" b="1" dirty="0"/>
              <a:t>Accepted based on qualified scores OR </a:t>
            </a:r>
          </a:p>
          <a:p>
            <a:pPr lvl="1"/>
            <a:r>
              <a:rPr lang="en-US" b="1" dirty="0"/>
              <a:t>Needs testing to determine college – ready eligibility</a:t>
            </a:r>
          </a:p>
        </p:txBody>
      </p:sp>
    </p:spTree>
    <p:extLst>
      <p:ext uri="{BB962C8B-B14F-4D97-AF65-F5344CB8AC3E}">
        <p14:creationId xmlns:p14="http://schemas.microsoft.com/office/powerpoint/2010/main" val="852736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6763" y="987699"/>
            <a:ext cx="8657000" cy="711566"/>
          </a:xfrm>
          <a:prstGeom prst="rect">
            <a:avLst/>
          </a:prstGeom>
          <a:ln w="34925">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Black" panose="020B0A04020102020204" pitchFamily="34" charset="0"/>
              </a:rPr>
              <a:t>Am I Eligible For CCP?</a:t>
            </a:r>
            <a:endParaRPr lang="en-US" b="1" dirty="0">
              <a:solidFill>
                <a:schemeClr val="accent1">
                  <a:lumMod val="75000"/>
                </a:schemeClr>
              </a:solidFill>
              <a:latin typeface="Arial Black" panose="020B0A04020102020204" pitchFamily="34" charset="0"/>
            </a:endParaRPr>
          </a:p>
        </p:txBody>
      </p:sp>
      <p:sp>
        <p:nvSpPr>
          <p:cNvPr id="4" name="Rectangle 3"/>
          <p:cNvSpPr/>
          <p:nvPr/>
        </p:nvSpPr>
        <p:spPr>
          <a:xfrm>
            <a:off x="191447" y="4201369"/>
            <a:ext cx="4322616" cy="1908215"/>
          </a:xfrm>
          <a:prstGeom prst="rect">
            <a:avLst/>
          </a:prstGeom>
          <a:ln w="25400">
            <a:solidFill>
              <a:srgbClr val="C00000"/>
            </a:solidFill>
          </a:ln>
        </p:spPr>
        <p:txBody>
          <a:bodyPr wrap="square">
            <a:spAutoFit/>
          </a:bodyPr>
          <a:lstStyle/>
          <a:p>
            <a:pPr algn="ctr"/>
            <a:r>
              <a:rPr lang="en-US" sz="2800" b="1" u="sng" dirty="0"/>
              <a:t>English &amp; Social Sciences</a:t>
            </a:r>
          </a:p>
          <a:p>
            <a:pPr algn="ctr">
              <a:lnSpc>
                <a:spcPct val="150000"/>
              </a:lnSpc>
            </a:pPr>
            <a:r>
              <a:rPr lang="en-US" sz="2000" dirty="0"/>
              <a:t>•  An ACT score </a:t>
            </a:r>
            <a:r>
              <a:rPr lang="en-US" sz="2000" u="sng" dirty="0"/>
              <a:t>&gt; </a:t>
            </a:r>
            <a:r>
              <a:rPr lang="en-US" sz="2000" dirty="0"/>
              <a:t>18 in English or</a:t>
            </a:r>
          </a:p>
          <a:p>
            <a:pPr algn="ctr">
              <a:lnSpc>
                <a:spcPct val="150000"/>
              </a:lnSpc>
            </a:pPr>
            <a:r>
              <a:rPr lang="en-US" sz="2000" dirty="0"/>
              <a:t> SAT score </a:t>
            </a:r>
            <a:r>
              <a:rPr lang="en-US" sz="2000" u="sng" dirty="0"/>
              <a:t>&gt;</a:t>
            </a:r>
            <a:r>
              <a:rPr lang="en-US" sz="2000" dirty="0"/>
              <a:t> 480 in English, or </a:t>
            </a:r>
          </a:p>
          <a:p>
            <a:pPr algn="ctr">
              <a:lnSpc>
                <a:spcPct val="150000"/>
              </a:lnSpc>
            </a:pPr>
            <a:r>
              <a:rPr lang="en-US" sz="2000" dirty="0"/>
              <a:t>•WritePlacer </a:t>
            </a:r>
            <a:r>
              <a:rPr lang="en-US" sz="2000" u="sng" dirty="0"/>
              <a:t>&gt;</a:t>
            </a:r>
            <a:r>
              <a:rPr lang="en-US" sz="2000" dirty="0"/>
              <a:t> 5</a:t>
            </a:r>
          </a:p>
        </p:txBody>
      </p:sp>
      <p:sp>
        <p:nvSpPr>
          <p:cNvPr id="5" name="Rectangle 4"/>
          <p:cNvSpPr/>
          <p:nvPr/>
        </p:nvSpPr>
        <p:spPr>
          <a:xfrm>
            <a:off x="4666689" y="4204068"/>
            <a:ext cx="4273573" cy="1908215"/>
          </a:xfrm>
          <a:prstGeom prst="rect">
            <a:avLst/>
          </a:prstGeom>
          <a:ln w="25400">
            <a:solidFill>
              <a:srgbClr val="C00000"/>
            </a:solidFill>
          </a:ln>
        </p:spPr>
        <p:txBody>
          <a:bodyPr wrap="square">
            <a:spAutoFit/>
          </a:bodyPr>
          <a:lstStyle/>
          <a:p>
            <a:pPr algn="ctr"/>
            <a:r>
              <a:rPr lang="en-US" sz="2800" b="1" u="sng" dirty="0"/>
              <a:t>Math &amp; Science</a:t>
            </a:r>
          </a:p>
          <a:p>
            <a:pPr marL="342900" indent="-342900" algn="ctr">
              <a:lnSpc>
                <a:spcPct val="150000"/>
              </a:lnSpc>
              <a:buFont typeface="Arial" panose="020B0604020202020204" pitchFamily="34" charset="0"/>
              <a:buChar char="•"/>
            </a:pPr>
            <a:r>
              <a:rPr lang="en-US" sz="2000" dirty="0"/>
              <a:t>An ACT score </a:t>
            </a:r>
            <a:r>
              <a:rPr lang="en-US" sz="2000" u="sng" dirty="0"/>
              <a:t>&gt; </a:t>
            </a:r>
            <a:r>
              <a:rPr lang="en-US" sz="2000" dirty="0"/>
              <a:t>22 in math or     </a:t>
            </a:r>
          </a:p>
          <a:p>
            <a:pPr algn="ctr">
              <a:lnSpc>
                <a:spcPct val="150000"/>
              </a:lnSpc>
            </a:pPr>
            <a:r>
              <a:rPr lang="en-US" sz="2000" dirty="0"/>
              <a:t>SAT score </a:t>
            </a:r>
            <a:r>
              <a:rPr lang="en-US" sz="2000" u="sng" dirty="0"/>
              <a:t>&gt;</a:t>
            </a:r>
            <a:r>
              <a:rPr lang="en-US" sz="2000" dirty="0"/>
              <a:t> 530 in math, or</a:t>
            </a:r>
          </a:p>
          <a:p>
            <a:pPr algn="ctr">
              <a:lnSpc>
                <a:spcPct val="150000"/>
              </a:lnSpc>
            </a:pPr>
            <a:r>
              <a:rPr lang="en-US" sz="2000" dirty="0"/>
              <a:t>•  ALEKS </a:t>
            </a:r>
            <a:r>
              <a:rPr lang="en-US" sz="2000" u="sng" dirty="0"/>
              <a:t>&gt;</a:t>
            </a:r>
            <a:r>
              <a:rPr lang="en-US" sz="2000" dirty="0"/>
              <a:t> 46</a:t>
            </a:r>
            <a:endParaRPr lang="en-US" sz="2400" dirty="0"/>
          </a:p>
        </p:txBody>
      </p:sp>
      <p:sp>
        <p:nvSpPr>
          <p:cNvPr id="6" name="TextBox 5"/>
          <p:cNvSpPr txBox="1"/>
          <p:nvPr/>
        </p:nvSpPr>
        <p:spPr>
          <a:xfrm>
            <a:off x="-230237" y="1750762"/>
            <a:ext cx="9144000" cy="1938992"/>
          </a:xfrm>
          <a:prstGeom prst="rect">
            <a:avLst/>
          </a:prstGeom>
          <a:noFill/>
        </p:spPr>
        <p:txBody>
          <a:bodyPr wrap="square" rtlCol="0">
            <a:spAutoFit/>
          </a:bodyPr>
          <a:lstStyle/>
          <a:p>
            <a:pPr marL="285750" indent="-285750" algn="ctr">
              <a:buFont typeface="Arial" panose="020B0604020202020204" pitchFamily="34" charset="0"/>
              <a:buChar char="•"/>
            </a:pPr>
            <a:r>
              <a:rPr lang="en-US" sz="4000" b="1" dirty="0"/>
              <a:t>Assessments at Sinclair</a:t>
            </a:r>
          </a:p>
          <a:p>
            <a:pPr marL="285750" indent="-285750" algn="ctr">
              <a:buFont typeface="Arial" panose="020B0604020202020204" pitchFamily="34" charset="0"/>
              <a:buChar char="•"/>
            </a:pPr>
            <a:r>
              <a:rPr lang="en-US" sz="4000" b="1" dirty="0"/>
              <a:t>Statewide Test Scores</a:t>
            </a:r>
          </a:p>
          <a:p>
            <a:pPr marL="285750" indent="-285750" algn="ctr">
              <a:buFont typeface="Arial" panose="020B0604020202020204" pitchFamily="34" charset="0"/>
              <a:buChar char="•"/>
            </a:pPr>
            <a:r>
              <a:rPr lang="en-US" sz="4000" b="1" dirty="0"/>
              <a:t>Must Test College Level in One Area</a:t>
            </a:r>
          </a:p>
        </p:txBody>
      </p:sp>
    </p:spTree>
    <p:extLst>
      <p:ext uri="{BB962C8B-B14F-4D97-AF65-F5344CB8AC3E}">
        <p14:creationId xmlns:p14="http://schemas.microsoft.com/office/powerpoint/2010/main" val="411426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6046" y="295426"/>
            <a:ext cx="4034697" cy="769441"/>
          </a:xfrm>
          <a:prstGeom prst="rect">
            <a:avLst/>
          </a:prstGeom>
          <a:noFill/>
          <a:ln w="25400">
            <a:noFill/>
          </a:ln>
        </p:spPr>
        <p:txBody>
          <a:bodyPr wrap="square" rtlCol="0">
            <a:spAutoFit/>
          </a:bodyPr>
          <a:lstStyle/>
          <a:p>
            <a:r>
              <a:rPr lang="en-US" sz="4400" b="1" dirty="0">
                <a:solidFill>
                  <a:srgbClr val="C00000"/>
                </a:solidFill>
                <a:latin typeface="Arial Black" panose="020B0A04020102020204" pitchFamily="34" charset="0"/>
              </a:rPr>
              <a:t>Next Steps</a:t>
            </a:r>
          </a:p>
        </p:txBody>
      </p:sp>
      <p:sp>
        <p:nvSpPr>
          <p:cNvPr id="2" name="Content Placeholder 1"/>
          <p:cNvSpPr>
            <a:spLocks noGrp="1"/>
          </p:cNvSpPr>
          <p:nvPr>
            <p:ph idx="1"/>
          </p:nvPr>
        </p:nvSpPr>
        <p:spPr>
          <a:xfrm>
            <a:off x="457475" y="1883152"/>
            <a:ext cx="4526755" cy="4045458"/>
          </a:xfrm>
        </p:spPr>
        <p:txBody>
          <a:bodyPr>
            <a:normAutofit lnSpcReduction="10000"/>
          </a:bodyPr>
          <a:lstStyle/>
          <a:p>
            <a:r>
              <a:rPr lang="en-US" sz="3600" b="1" dirty="0"/>
              <a:t>Registering for Courses</a:t>
            </a:r>
          </a:p>
          <a:p>
            <a:pPr lvl="1"/>
            <a:r>
              <a:rPr lang="en-US" sz="3200" b="1" dirty="0"/>
              <a:t>Selecting Courses</a:t>
            </a:r>
          </a:p>
          <a:p>
            <a:r>
              <a:rPr lang="en-US" sz="3600" b="1" dirty="0"/>
              <a:t>Key Dates: </a:t>
            </a:r>
          </a:p>
          <a:p>
            <a:pPr lvl="1"/>
            <a:r>
              <a:rPr lang="en-US" sz="3200" b="1" dirty="0"/>
              <a:t>Letter of Intent: </a:t>
            </a:r>
            <a:br>
              <a:rPr lang="en-US" sz="3200" b="1" dirty="0"/>
            </a:br>
            <a:r>
              <a:rPr lang="en-US" sz="3200" b="1" dirty="0">
                <a:solidFill>
                  <a:srgbClr val="C00000"/>
                </a:solidFill>
              </a:rPr>
              <a:t>April 1</a:t>
            </a:r>
            <a:r>
              <a:rPr lang="en-US" sz="3200" b="1" baseline="30000" dirty="0">
                <a:solidFill>
                  <a:srgbClr val="C00000"/>
                </a:solidFill>
              </a:rPr>
              <a:t>st</a:t>
            </a:r>
            <a:r>
              <a:rPr lang="en-US" sz="3200" b="1" dirty="0">
                <a:solidFill>
                  <a:srgbClr val="C00000"/>
                </a:solidFill>
              </a:rPr>
              <a:t> </a:t>
            </a:r>
          </a:p>
          <a:p>
            <a:pPr lvl="1"/>
            <a:r>
              <a:rPr lang="en-US" sz="3200" b="1" dirty="0"/>
              <a:t>Sinclair Application: </a:t>
            </a:r>
            <a:r>
              <a:rPr lang="en-US" sz="3200" b="1" dirty="0">
                <a:solidFill>
                  <a:srgbClr val="C00000"/>
                </a:solidFill>
              </a:rPr>
              <a:t>May 1</a:t>
            </a:r>
            <a:r>
              <a:rPr lang="en-US" sz="3200" b="1" baseline="30000" dirty="0">
                <a:solidFill>
                  <a:srgbClr val="C00000"/>
                </a:solidFill>
              </a:rPr>
              <a:t>st</a:t>
            </a:r>
            <a:r>
              <a:rPr lang="en-US" sz="3200" b="1" dirty="0">
                <a:solidFill>
                  <a:srgbClr val="C00000"/>
                </a:solidFill>
              </a:rPr>
              <a:t> </a:t>
            </a:r>
          </a:p>
        </p:txBody>
      </p:sp>
      <p:pic>
        <p:nvPicPr>
          <p:cNvPr id="4" name="Picture 3">
            <a:extLst>
              <a:ext uri="{FF2B5EF4-FFF2-40B4-BE49-F238E27FC236}">
                <a16:creationId xmlns:a16="http://schemas.microsoft.com/office/drawing/2014/main" id="{90F6B9C1-2CDD-014C-B991-307BA0A617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96590" y="1255426"/>
            <a:ext cx="3082977" cy="2312233"/>
          </a:xfrm>
          <a:prstGeom prst="rect">
            <a:avLst/>
          </a:prstGeom>
        </p:spPr>
      </p:pic>
      <p:pic>
        <p:nvPicPr>
          <p:cNvPr id="7" name="Picture 6">
            <a:extLst>
              <a:ext uri="{FF2B5EF4-FFF2-40B4-BE49-F238E27FC236}">
                <a16:creationId xmlns:a16="http://schemas.microsoft.com/office/drawing/2014/main" id="{D8D817F6-E116-ED45-946D-0367B10FBBA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96590" y="3905881"/>
            <a:ext cx="3082977" cy="2312233"/>
          </a:xfrm>
          <a:prstGeom prst="rect">
            <a:avLst/>
          </a:prstGeom>
        </p:spPr>
      </p:pic>
      <p:sp>
        <p:nvSpPr>
          <p:cNvPr id="5" name="TextBox 4">
            <a:extLst>
              <a:ext uri="{FF2B5EF4-FFF2-40B4-BE49-F238E27FC236}">
                <a16:creationId xmlns:a16="http://schemas.microsoft.com/office/drawing/2014/main" id="{0F1B3C49-FF12-5645-B7D7-8E4961DB46B6}"/>
              </a:ext>
            </a:extLst>
          </p:cNvPr>
          <p:cNvSpPr txBox="1"/>
          <p:nvPr/>
        </p:nvSpPr>
        <p:spPr>
          <a:xfrm>
            <a:off x="6340838" y="1785717"/>
            <a:ext cx="1776335" cy="461665"/>
          </a:xfrm>
          <a:prstGeom prst="rect">
            <a:avLst/>
          </a:prstGeom>
          <a:noFill/>
        </p:spPr>
        <p:txBody>
          <a:bodyPr wrap="square" rtlCol="0">
            <a:spAutoFit/>
          </a:bodyPr>
          <a:lstStyle/>
          <a:p>
            <a:pPr algn="ctr"/>
            <a:r>
              <a:rPr lang="en-US" sz="2400" b="1" dirty="0">
                <a:solidFill>
                  <a:schemeClr val="bg1"/>
                </a:solidFill>
              </a:rPr>
              <a:t>APRIL</a:t>
            </a:r>
            <a:endParaRPr lang="en-US" sz="2400" dirty="0">
              <a:solidFill>
                <a:schemeClr val="bg1"/>
              </a:solidFill>
            </a:endParaRPr>
          </a:p>
        </p:txBody>
      </p:sp>
      <p:sp>
        <p:nvSpPr>
          <p:cNvPr id="9" name="TextBox 8">
            <a:extLst>
              <a:ext uri="{FF2B5EF4-FFF2-40B4-BE49-F238E27FC236}">
                <a16:creationId xmlns:a16="http://schemas.microsoft.com/office/drawing/2014/main" id="{0D400A1E-EBF1-2C46-AF4B-F7035A52AABD}"/>
              </a:ext>
            </a:extLst>
          </p:cNvPr>
          <p:cNvSpPr txBox="1"/>
          <p:nvPr/>
        </p:nvSpPr>
        <p:spPr>
          <a:xfrm>
            <a:off x="6340837" y="4433980"/>
            <a:ext cx="1776335" cy="461665"/>
          </a:xfrm>
          <a:prstGeom prst="rect">
            <a:avLst/>
          </a:prstGeom>
          <a:noFill/>
        </p:spPr>
        <p:txBody>
          <a:bodyPr wrap="square" rtlCol="0">
            <a:spAutoFit/>
          </a:bodyPr>
          <a:lstStyle/>
          <a:p>
            <a:pPr algn="ctr"/>
            <a:r>
              <a:rPr lang="en-US" sz="2400" b="1" dirty="0">
                <a:solidFill>
                  <a:schemeClr val="bg1"/>
                </a:solidFill>
              </a:rPr>
              <a:t>MAY</a:t>
            </a:r>
            <a:endParaRPr lang="en-US" sz="2400" dirty="0">
              <a:solidFill>
                <a:schemeClr val="bg1"/>
              </a:solidFill>
            </a:endParaRPr>
          </a:p>
        </p:txBody>
      </p:sp>
      <p:sp>
        <p:nvSpPr>
          <p:cNvPr id="8" name="TextBox 7">
            <a:extLst>
              <a:ext uri="{FF2B5EF4-FFF2-40B4-BE49-F238E27FC236}">
                <a16:creationId xmlns:a16="http://schemas.microsoft.com/office/drawing/2014/main" id="{3A177BD1-4B7A-974D-951A-6A93E4B73B6A}"/>
              </a:ext>
            </a:extLst>
          </p:cNvPr>
          <p:cNvSpPr txBox="1"/>
          <p:nvPr/>
        </p:nvSpPr>
        <p:spPr>
          <a:xfrm>
            <a:off x="6584427" y="2289961"/>
            <a:ext cx="1289154" cy="1015663"/>
          </a:xfrm>
          <a:prstGeom prst="rect">
            <a:avLst/>
          </a:prstGeom>
          <a:noFill/>
        </p:spPr>
        <p:txBody>
          <a:bodyPr wrap="square" rtlCol="0">
            <a:spAutoFit/>
          </a:bodyPr>
          <a:lstStyle/>
          <a:p>
            <a:pPr algn="ctr"/>
            <a:r>
              <a:rPr lang="en-US" sz="6000" b="1" dirty="0"/>
              <a:t>1</a:t>
            </a:r>
          </a:p>
        </p:txBody>
      </p:sp>
      <p:sp>
        <p:nvSpPr>
          <p:cNvPr id="11" name="TextBox 10">
            <a:extLst>
              <a:ext uri="{FF2B5EF4-FFF2-40B4-BE49-F238E27FC236}">
                <a16:creationId xmlns:a16="http://schemas.microsoft.com/office/drawing/2014/main" id="{DA3B1E8F-AA4B-9044-BC2C-0A2941BBF091}"/>
              </a:ext>
            </a:extLst>
          </p:cNvPr>
          <p:cNvSpPr txBox="1"/>
          <p:nvPr/>
        </p:nvSpPr>
        <p:spPr>
          <a:xfrm>
            <a:off x="6584427" y="4915912"/>
            <a:ext cx="1289154" cy="1015663"/>
          </a:xfrm>
          <a:prstGeom prst="rect">
            <a:avLst/>
          </a:prstGeom>
          <a:noFill/>
        </p:spPr>
        <p:txBody>
          <a:bodyPr wrap="square" rtlCol="0">
            <a:spAutoFit/>
          </a:bodyPr>
          <a:lstStyle/>
          <a:p>
            <a:pPr algn="ctr"/>
            <a:r>
              <a:rPr lang="en-US" sz="6000" b="1" dirty="0"/>
              <a:t>1</a:t>
            </a:r>
          </a:p>
        </p:txBody>
      </p:sp>
    </p:spTree>
    <p:extLst>
      <p:ext uri="{BB962C8B-B14F-4D97-AF65-F5344CB8AC3E}">
        <p14:creationId xmlns:p14="http://schemas.microsoft.com/office/powerpoint/2010/main" val="18888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2660" y="2315578"/>
            <a:ext cx="3712690" cy="4351338"/>
          </a:xfrm>
        </p:spPr>
        <p:txBody>
          <a:bodyPr>
            <a:noAutofit/>
          </a:bodyPr>
          <a:lstStyle/>
          <a:p>
            <a:pPr marL="0" indent="0">
              <a:buNone/>
            </a:pPr>
            <a:r>
              <a:rPr lang="en-US" b="1" dirty="0">
                <a:latin typeface="+mn-lt"/>
              </a:rPr>
              <a:t>May </a:t>
            </a:r>
            <a:r>
              <a:rPr lang="en-US" b="1" dirty="0">
                <a:solidFill>
                  <a:srgbClr val="C00000"/>
                </a:solidFill>
                <a:latin typeface="+mn-lt"/>
              </a:rPr>
              <a:t>register for courses </a:t>
            </a:r>
            <a:r>
              <a:rPr lang="en-US" b="1" dirty="0">
                <a:latin typeface="+mn-lt"/>
              </a:rPr>
              <a:t>without any additional paperwork based on current academic eligibility &amp; high school information</a:t>
            </a:r>
          </a:p>
          <a:p>
            <a:pPr marL="0" indent="0">
              <a:buNone/>
            </a:pPr>
            <a:r>
              <a:rPr lang="en-US" b="1" dirty="0">
                <a:latin typeface="+mn-lt"/>
              </a:rPr>
              <a:t> </a:t>
            </a:r>
          </a:p>
          <a:p>
            <a:pPr marL="0" indent="0">
              <a:buNone/>
            </a:pPr>
            <a:r>
              <a:rPr lang="en-US" sz="2000" b="1" i="1" dirty="0"/>
              <a:t>**</a:t>
            </a:r>
            <a:r>
              <a:rPr lang="en-US" sz="2000" b="1" i="1" dirty="0" smtClean="0"/>
              <a:t>An authorization </a:t>
            </a:r>
            <a:r>
              <a:rPr lang="en-US" sz="2000" b="1" i="1" dirty="0"/>
              <a:t>form will be needed if there is a change in attending high school.</a:t>
            </a:r>
          </a:p>
          <a:p>
            <a:pPr marL="0" indent="0">
              <a:buNone/>
            </a:pPr>
            <a:endParaRPr lang="en-US" sz="2000" b="1" i="1" dirty="0"/>
          </a:p>
        </p:txBody>
      </p:sp>
      <p:sp>
        <p:nvSpPr>
          <p:cNvPr id="6" name="TextBox 5"/>
          <p:cNvSpPr txBox="1"/>
          <p:nvPr/>
        </p:nvSpPr>
        <p:spPr>
          <a:xfrm>
            <a:off x="336007" y="389060"/>
            <a:ext cx="4790629" cy="1200329"/>
          </a:xfrm>
          <a:prstGeom prst="rect">
            <a:avLst/>
          </a:prstGeom>
          <a:noFill/>
          <a:ln w="25400">
            <a:noFill/>
          </a:ln>
        </p:spPr>
        <p:txBody>
          <a:bodyPr wrap="square" rtlCol="0">
            <a:spAutoFit/>
          </a:bodyPr>
          <a:lstStyle/>
          <a:p>
            <a:r>
              <a:rPr lang="en-US" sz="3600" b="1" dirty="0">
                <a:solidFill>
                  <a:srgbClr val="C00000"/>
                </a:solidFill>
                <a:latin typeface="Arial Black" panose="020B0A04020102020204" pitchFamily="34" charset="0"/>
              </a:rPr>
              <a:t>Current Sinclair College Student</a:t>
            </a:r>
          </a:p>
        </p:txBody>
      </p:sp>
      <p:pic>
        <p:nvPicPr>
          <p:cNvPr id="4" name="Picture 3">
            <a:extLst>
              <a:ext uri="{FF2B5EF4-FFF2-40B4-BE49-F238E27FC236}">
                <a16:creationId xmlns:a16="http://schemas.microsoft.com/office/drawing/2014/main" id="{FDF64A86-8030-AD49-8F2E-85FBFC0D37B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4794" t="6806" r="42364" b="15634"/>
          <a:stretch/>
        </p:blipFill>
        <p:spPr>
          <a:xfrm>
            <a:off x="336007" y="1705603"/>
            <a:ext cx="4146052" cy="4961313"/>
          </a:xfrm>
          <a:prstGeom prst="rect">
            <a:avLst/>
          </a:prstGeom>
        </p:spPr>
      </p:pic>
    </p:spTree>
    <p:extLst>
      <p:ext uri="{BB962C8B-B14F-4D97-AF65-F5344CB8AC3E}">
        <p14:creationId xmlns:p14="http://schemas.microsoft.com/office/powerpoint/2010/main" val="2755204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400262"/>
            <a:ext cx="5007554" cy="1042254"/>
          </a:xfrm>
          <a:ln w="28575">
            <a:noFill/>
          </a:ln>
        </p:spPr>
        <p:txBody>
          <a:bodyPr/>
          <a:lstStyle/>
          <a:p>
            <a:r>
              <a:rPr lang="en-US" sz="3600" b="1" dirty="0">
                <a:solidFill>
                  <a:srgbClr val="C00000"/>
                </a:solidFill>
                <a:latin typeface="Arial Black" panose="020B0A04020102020204" pitchFamily="34" charset="0"/>
              </a:rPr>
              <a:t>Sinclair CCP Students Succeed</a:t>
            </a:r>
          </a:p>
        </p:txBody>
      </p:sp>
      <p:cxnSp>
        <p:nvCxnSpPr>
          <p:cNvPr id="16" name="Straight Connector 15"/>
          <p:cNvCxnSpPr>
            <a:cxnSpLocks/>
          </p:cNvCxnSpPr>
          <p:nvPr/>
        </p:nvCxnSpPr>
        <p:spPr>
          <a:xfrm>
            <a:off x="4845569" y="1442516"/>
            <a:ext cx="0" cy="5263084"/>
          </a:xfrm>
          <a:prstGeom prst="line">
            <a:avLst/>
          </a:prstGeom>
          <a:ln>
            <a:solidFill>
              <a:schemeClr val="tx1">
                <a:lumMod val="50000"/>
                <a:lumOff val="50000"/>
              </a:schemeClr>
            </a:solidFill>
            <a:prstDash val="dashDot"/>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23520" y="3860110"/>
            <a:ext cx="4377634" cy="0"/>
          </a:xfrm>
          <a:prstGeom prst="line">
            <a:avLst/>
          </a:prstGeom>
          <a:ln>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089985" y="3855030"/>
            <a:ext cx="3752917" cy="10160"/>
          </a:xfrm>
          <a:prstGeom prst="line">
            <a:avLst/>
          </a:prstGeom>
          <a:ln>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47E9ACF-F03B-3241-ACDD-4339EC9ADCD0}"/>
              </a:ext>
            </a:extLst>
          </p:cNvPr>
          <p:cNvSpPr txBox="1"/>
          <p:nvPr/>
        </p:nvSpPr>
        <p:spPr>
          <a:xfrm>
            <a:off x="829657" y="2178006"/>
            <a:ext cx="1272209" cy="1200329"/>
          </a:xfrm>
          <a:prstGeom prst="rect">
            <a:avLst/>
          </a:prstGeom>
          <a:noFill/>
        </p:spPr>
        <p:txBody>
          <a:bodyPr wrap="square" rtlCol="0">
            <a:spAutoFit/>
          </a:bodyPr>
          <a:lstStyle/>
          <a:p>
            <a:r>
              <a:rPr lang="en-US" sz="7200" b="1" dirty="0" smtClean="0">
                <a:solidFill>
                  <a:srgbClr val="C00000"/>
                </a:solidFill>
              </a:rPr>
              <a:t>36</a:t>
            </a:r>
            <a:endParaRPr lang="en-US" sz="7200" b="1" dirty="0">
              <a:solidFill>
                <a:srgbClr val="C00000"/>
              </a:solidFill>
            </a:endParaRPr>
          </a:p>
        </p:txBody>
      </p:sp>
      <p:pic>
        <p:nvPicPr>
          <p:cNvPr id="14" name="Picture 13">
            <a:extLst>
              <a:ext uri="{FF2B5EF4-FFF2-40B4-BE49-F238E27FC236}">
                <a16:creationId xmlns:a16="http://schemas.microsoft.com/office/drawing/2014/main" id="{DA5F93D0-2D05-0448-8EF7-31BF4FE289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5583" y="1853344"/>
            <a:ext cx="1386283" cy="1039712"/>
          </a:xfrm>
          <a:prstGeom prst="rect">
            <a:avLst/>
          </a:prstGeom>
        </p:spPr>
      </p:pic>
      <p:pic>
        <p:nvPicPr>
          <p:cNvPr id="17" name="Picture 16">
            <a:extLst>
              <a:ext uri="{FF2B5EF4-FFF2-40B4-BE49-F238E27FC236}">
                <a16:creationId xmlns:a16="http://schemas.microsoft.com/office/drawing/2014/main" id="{BBFCC4BE-0569-984C-9A8C-8D573ADD87F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29952" y="4303000"/>
            <a:ext cx="1674629" cy="1255972"/>
          </a:xfrm>
          <a:prstGeom prst="rect">
            <a:avLst/>
          </a:prstGeom>
        </p:spPr>
      </p:pic>
      <p:sp>
        <p:nvSpPr>
          <p:cNvPr id="18" name="TextBox 17">
            <a:extLst>
              <a:ext uri="{FF2B5EF4-FFF2-40B4-BE49-F238E27FC236}">
                <a16:creationId xmlns:a16="http://schemas.microsoft.com/office/drawing/2014/main" id="{FC3068AE-E0C7-2142-8B0D-28DCF64BC111}"/>
              </a:ext>
            </a:extLst>
          </p:cNvPr>
          <p:cNvSpPr txBox="1"/>
          <p:nvPr/>
        </p:nvSpPr>
        <p:spPr>
          <a:xfrm>
            <a:off x="6712621" y="4616917"/>
            <a:ext cx="1930400" cy="1379865"/>
          </a:xfrm>
          <a:prstGeom prst="rect">
            <a:avLst/>
          </a:prstGeom>
          <a:noFill/>
        </p:spPr>
        <p:txBody>
          <a:bodyPr wrap="square" rtlCol="0">
            <a:spAutoFit/>
          </a:bodyPr>
          <a:lstStyle/>
          <a:p>
            <a:pPr algn="ctr"/>
            <a:r>
              <a:rPr lang="en-US" sz="2400" b="1" dirty="0"/>
              <a:t>MORE THAN</a:t>
            </a:r>
          </a:p>
          <a:p>
            <a:pPr algn="ctr">
              <a:lnSpc>
                <a:spcPts val="5000"/>
              </a:lnSpc>
            </a:pPr>
            <a:r>
              <a:rPr lang="en-US" sz="4800" b="1" dirty="0" smtClean="0">
                <a:solidFill>
                  <a:srgbClr val="C00000"/>
                </a:solidFill>
              </a:rPr>
              <a:t>7,500</a:t>
            </a:r>
            <a:endParaRPr lang="en-US" sz="4800" b="1" dirty="0">
              <a:solidFill>
                <a:srgbClr val="C00000"/>
              </a:solidFill>
            </a:endParaRPr>
          </a:p>
          <a:p>
            <a:pPr algn="ctr"/>
            <a:r>
              <a:rPr lang="en-US" dirty="0"/>
              <a:t>students enrolled</a:t>
            </a:r>
          </a:p>
        </p:txBody>
      </p:sp>
      <p:sp>
        <p:nvSpPr>
          <p:cNvPr id="26" name="TextBox 25">
            <a:extLst>
              <a:ext uri="{FF2B5EF4-FFF2-40B4-BE49-F238E27FC236}">
                <a16:creationId xmlns:a16="http://schemas.microsoft.com/office/drawing/2014/main" id="{06FF8261-2316-C145-A47E-323C521A9D1A}"/>
              </a:ext>
            </a:extLst>
          </p:cNvPr>
          <p:cNvSpPr txBox="1"/>
          <p:nvPr/>
        </p:nvSpPr>
        <p:spPr>
          <a:xfrm>
            <a:off x="6483620" y="1957701"/>
            <a:ext cx="2159401" cy="830997"/>
          </a:xfrm>
          <a:prstGeom prst="rect">
            <a:avLst/>
          </a:prstGeom>
          <a:noFill/>
        </p:spPr>
        <p:txBody>
          <a:bodyPr wrap="square" rtlCol="0">
            <a:spAutoFit/>
          </a:bodyPr>
          <a:lstStyle/>
          <a:p>
            <a:pPr algn="ctr"/>
            <a:r>
              <a:rPr lang="en-US" sz="1600" dirty="0"/>
              <a:t>Of CCP students </a:t>
            </a:r>
            <a:r>
              <a:rPr lang="en-US" sz="1600" b="1" dirty="0"/>
              <a:t>receive passing grades and earn college credit. </a:t>
            </a:r>
          </a:p>
        </p:txBody>
      </p:sp>
      <p:pic>
        <p:nvPicPr>
          <p:cNvPr id="30" name="Picture 29">
            <a:extLst>
              <a:ext uri="{FF2B5EF4-FFF2-40B4-BE49-F238E27FC236}">
                <a16:creationId xmlns:a16="http://schemas.microsoft.com/office/drawing/2014/main" id="{C8F00E14-15BD-DE4B-B63D-26AB6538B9B6}"/>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57443" t="68881" r="28354"/>
          <a:stretch/>
        </p:blipFill>
        <p:spPr>
          <a:xfrm>
            <a:off x="5147452" y="1809185"/>
            <a:ext cx="1336168" cy="1217960"/>
          </a:xfrm>
          <a:prstGeom prst="rect">
            <a:avLst/>
          </a:prstGeom>
        </p:spPr>
      </p:pic>
      <p:sp>
        <p:nvSpPr>
          <p:cNvPr id="31" name="TextBox 30">
            <a:extLst>
              <a:ext uri="{FF2B5EF4-FFF2-40B4-BE49-F238E27FC236}">
                <a16:creationId xmlns:a16="http://schemas.microsoft.com/office/drawing/2014/main" id="{4AD4AC61-B424-FD4D-85E3-B641AAA82F83}"/>
              </a:ext>
            </a:extLst>
          </p:cNvPr>
          <p:cNvSpPr txBox="1"/>
          <p:nvPr/>
        </p:nvSpPr>
        <p:spPr>
          <a:xfrm>
            <a:off x="2266027" y="4593235"/>
            <a:ext cx="1930400" cy="1318310"/>
          </a:xfrm>
          <a:prstGeom prst="rect">
            <a:avLst/>
          </a:prstGeom>
          <a:noFill/>
        </p:spPr>
        <p:txBody>
          <a:bodyPr wrap="square" rtlCol="0">
            <a:spAutoFit/>
          </a:bodyPr>
          <a:lstStyle/>
          <a:p>
            <a:pPr algn="ctr">
              <a:lnSpc>
                <a:spcPts val="5000"/>
              </a:lnSpc>
            </a:pPr>
            <a:r>
              <a:rPr lang="en-US" sz="4800" b="1" dirty="0" smtClean="0">
                <a:solidFill>
                  <a:srgbClr val="C00000"/>
                </a:solidFill>
              </a:rPr>
              <a:t>46,779</a:t>
            </a:r>
            <a:endParaRPr lang="en-US" sz="4800" b="1" dirty="0">
              <a:solidFill>
                <a:srgbClr val="C00000"/>
              </a:solidFill>
            </a:endParaRPr>
          </a:p>
          <a:p>
            <a:pPr algn="ctr"/>
            <a:r>
              <a:rPr lang="en-US" sz="2000" b="1" dirty="0"/>
              <a:t>CREDIT HOURS</a:t>
            </a:r>
          </a:p>
          <a:p>
            <a:pPr algn="ctr"/>
            <a:r>
              <a:rPr lang="en-US" dirty="0"/>
              <a:t>were awarded</a:t>
            </a:r>
          </a:p>
        </p:txBody>
      </p:sp>
      <p:pic>
        <p:nvPicPr>
          <p:cNvPr id="33" name="Picture 32">
            <a:extLst>
              <a:ext uri="{FF2B5EF4-FFF2-40B4-BE49-F238E27FC236}">
                <a16:creationId xmlns:a16="http://schemas.microsoft.com/office/drawing/2014/main" id="{0E5203D9-3EC1-E14D-96A5-439ECF58F8F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9449" y="4485479"/>
            <a:ext cx="2045095" cy="1533821"/>
          </a:xfrm>
          <a:prstGeom prst="rect">
            <a:avLst/>
          </a:prstGeom>
        </p:spPr>
      </p:pic>
      <p:sp>
        <p:nvSpPr>
          <p:cNvPr id="15" name="TextBox 14">
            <a:extLst>
              <a:ext uri="{FF2B5EF4-FFF2-40B4-BE49-F238E27FC236}">
                <a16:creationId xmlns:a16="http://schemas.microsoft.com/office/drawing/2014/main" id="{A856F131-0D92-EC45-B04F-A51488B6BF0C}"/>
              </a:ext>
            </a:extLst>
          </p:cNvPr>
          <p:cNvSpPr txBox="1"/>
          <p:nvPr/>
        </p:nvSpPr>
        <p:spPr>
          <a:xfrm>
            <a:off x="2300664" y="2067884"/>
            <a:ext cx="2159401" cy="1077218"/>
          </a:xfrm>
          <a:prstGeom prst="rect">
            <a:avLst/>
          </a:prstGeom>
          <a:noFill/>
        </p:spPr>
        <p:txBody>
          <a:bodyPr wrap="square" rtlCol="0">
            <a:spAutoFit/>
          </a:bodyPr>
          <a:lstStyle/>
          <a:p>
            <a:pPr algn="ctr"/>
            <a:r>
              <a:rPr lang="en-US" sz="1600" dirty="0" smtClean="0"/>
              <a:t>Students </a:t>
            </a:r>
            <a:r>
              <a:rPr lang="en-US" sz="1600" b="1" dirty="0" smtClean="0"/>
              <a:t>graduated </a:t>
            </a:r>
            <a:r>
              <a:rPr lang="en-US" sz="1600" b="1" dirty="0"/>
              <a:t>from Sinclair </a:t>
            </a:r>
            <a:r>
              <a:rPr lang="en-US" sz="1600" b="1" dirty="0">
                <a:solidFill>
                  <a:srgbClr val="C00000"/>
                </a:solidFill>
              </a:rPr>
              <a:t>BEFORE</a:t>
            </a:r>
            <a:r>
              <a:rPr lang="en-US" sz="1600" b="1" dirty="0"/>
              <a:t> graduating from high </a:t>
            </a:r>
            <a:r>
              <a:rPr lang="en-US" sz="1600" b="1" dirty="0" smtClean="0"/>
              <a:t>school in 2019.</a:t>
            </a:r>
            <a:endParaRPr lang="en-US" sz="1600" b="1" dirty="0"/>
          </a:p>
        </p:txBody>
      </p:sp>
    </p:spTree>
    <p:extLst>
      <p:ext uri="{BB962C8B-B14F-4D97-AF65-F5344CB8AC3E}">
        <p14:creationId xmlns:p14="http://schemas.microsoft.com/office/powerpoint/2010/main" val="129407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129003" y="4334533"/>
            <a:ext cx="2461116" cy="1821628"/>
          </a:xfrm>
        </p:spPr>
        <p:txBody>
          <a:bodyPr>
            <a:normAutofit lnSpcReduction="10000"/>
          </a:bodyPr>
          <a:lstStyle/>
          <a:p>
            <a:pPr marL="0" indent="0" algn="ctr">
              <a:buNone/>
            </a:pPr>
            <a:r>
              <a:rPr lang="en-US" b="1" dirty="0">
                <a:solidFill>
                  <a:srgbClr val="C00000"/>
                </a:solidFill>
              </a:rPr>
              <a:t>Fast Facts</a:t>
            </a:r>
          </a:p>
          <a:p>
            <a:pPr marL="0" indent="0">
              <a:buNone/>
            </a:pPr>
            <a:r>
              <a:rPr lang="en-US" sz="1600" dirty="0"/>
              <a:t>Approximately </a:t>
            </a:r>
            <a:r>
              <a:rPr lang="en-US" sz="1600" b="1" dirty="0" smtClean="0"/>
              <a:t>$169,984 </a:t>
            </a:r>
            <a:r>
              <a:rPr lang="en-US" sz="1600" dirty="0" smtClean="0"/>
              <a:t>saved </a:t>
            </a:r>
            <a:r>
              <a:rPr lang="en-US" sz="1600" dirty="0"/>
              <a:t>by </a:t>
            </a:r>
            <a:r>
              <a:rPr lang="en-US" sz="1600" dirty="0" smtClean="0"/>
              <a:t>Stebbins </a:t>
            </a:r>
            <a:r>
              <a:rPr lang="en-US" sz="1600" dirty="0"/>
              <a:t>families in the </a:t>
            </a:r>
            <a:r>
              <a:rPr lang="en-US" sz="1600" dirty="0" smtClean="0"/>
              <a:t>18-19 </a:t>
            </a:r>
            <a:r>
              <a:rPr lang="en-US" sz="1600" dirty="0"/>
              <a:t>School year</a:t>
            </a:r>
          </a:p>
          <a:p>
            <a:pPr marL="0" indent="0">
              <a:buNone/>
            </a:pPr>
            <a:r>
              <a:rPr lang="en-US" sz="1600" b="1" dirty="0" smtClean="0"/>
              <a:t>94%</a:t>
            </a:r>
            <a:r>
              <a:rPr lang="en-US" sz="1600" dirty="0" smtClean="0"/>
              <a:t> </a:t>
            </a:r>
            <a:r>
              <a:rPr lang="en-US" sz="1600" dirty="0"/>
              <a:t>Course Success Rate of “D or greater”</a:t>
            </a:r>
          </a:p>
          <a:p>
            <a:endParaRPr lang="en-US" dirty="0"/>
          </a:p>
        </p:txBody>
      </p:sp>
      <p:cxnSp>
        <p:nvCxnSpPr>
          <p:cNvPr id="26" name="Straight Connector 25"/>
          <p:cNvCxnSpPr/>
          <p:nvPr/>
        </p:nvCxnSpPr>
        <p:spPr>
          <a:xfrm>
            <a:off x="413065" y="4241284"/>
            <a:ext cx="8168640" cy="0"/>
          </a:xfrm>
          <a:prstGeom prst="line">
            <a:avLst/>
          </a:prstGeom>
          <a:ln>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4693719" y="4376448"/>
            <a:ext cx="0" cy="2269508"/>
          </a:xfrm>
          <a:prstGeom prst="line">
            <a:avLst/>
          </a:prstGeom>
          <a:ln>
            <a:solidFill>
              <a:schemeClr val="tx1">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46DE24E-851E-124D-9EDD-9E2BDB0270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19064" y="2445410"/>
            <a:ext cx="2214281" cy="1660711"/>
          </a:xfrm>
          <a:prstGeom prst="rect">
            <a:avLst/>
          </a:prstGeom>
        </p:spPr>
      </p:pic>
      <p:pic>
        <p:nvPicPr>
          <p:cNvPr id="13" name="Picture 12">
            <a:extLst>
              <a:ext uri="{FF2B5EF4-FFF2-40B4-BE49-F238E27FC236}">
                <a16:creationId xmlns:a16="http://schemas.microsoft.com/office/drawing/2014/main" id="{43E203D4-4633-3147-8849-D63C1C96D6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35453" y="4732294"/>
            <a:ext cx="2287863" cy="1715897"/>
          </a:xfrm>
          <a:prstGeom prst="rect">
            <a:avLst/>
          </a:prstGeom>
        </p:spPr>
      </p:pic>
      <p:pic>
        <p:nvPicPr>
          <p:cNvPr id="16" name="Picture 15">
            <a:extLst>
              <a:ext uri="{FF2B5EF4-FFF2-40B4-BE49-F238E27FC236}">
                <a16:creationId xmlns:a16="http://schemas.microsoft.com/office/drawing/2014/main" id="{922669DC-66A9-7F43-8B46-7834AF60F22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41881" y="5137799"/>
            <a:ext cx="1511008" cy="1133254"/>
          </a:xfrm>
          <a:prstGeom prst="rect">
            <a:avLst/>
          </a:prstGeom>
        </p:spPr>
      </p:pic>
      <p:sp>
        <p:nvSpPr>
          <p:cNvPr id="17" name="TextBox 16">
            <a:extLst>
              <a:ext uri="{FF2B5EF4-FFF2-40B4-BE49-F238E27FC236}">
                <a16:creationId xmlns:a16="http://schemas.microsoft.com/office/drawing/2014/main" id="{B8043326-55E5-C649-9BFA-581E449EA235}"/>
              </a:ext>
            </a:extLst>
          </p:cNvPr>
          <p:cNvSpPr txBox="1"/>
          <p:nvPr/>
        </p:nvSpPr>
        <p:spPr>
          <a:xfrm>
            <a:off x="248511" y="4316807"/>
            <a:ext cx="4383145" cy="2185214"/>
          </a:xfrm>
          <a:prstGeom prst="rect">
            <a:avLst/>
          </a:prstGeom>
          <a:noFill/>
        </p:spPr>
        <p:txBody>
          <a:bodyPr wrap="square" rtlCol="0">
            <a:spAutoFit/>
          </a:bodyPr>
          <a:lstStyle/>
          <a:p>
            <a:pPr algn="ctr"/>
            <a:r>
              <a:rPr lang="en-US" sz="2800" b="1" dirty="0">
                <a:solidFill>
                  <a:srgbClr val="C00000"/>
                </a:solidFill>
              </a:rPr>
              <a:t>Top 5 Courses</a:t>
            </a:r>
          </a:p>
          <a:p>
            <a:pPr marL="285750" marR="0" lvl="0" indent="-285750">
              <a:spcBef>
                <a:spcPts val="0"/>
              </a:spcBef>
              <a:spcAft>
                <a:spcPts val="0"/>
              </a:spcAft>
              <a:buFont typeface="Arial" panose="020B0604020202020204" pitchFamily="34" charset="0"/>
              <a:buChar char="•"/>
            </a:pP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CAT 1431 </a:t>
            </a:r>
            <a:r>
              <a:rPr lang="en-US" dirty="0">
                <a:latin typeface="Calibri" panose="020F0502020204030204" pitchFamily="34" charset="0"/>
                <a:ea typeface="Calibri" panose="020F0502020204030204" pitchFamily="34" charset="0"/>
                <a:cs typeface="Arial" panose="020B0604020202020204" pitchFamily="34" charset="0"/>
              </a:rPr>
              <a:t>- OSHA Construction </a:t>
            </a:r>
            <a:r>
              <a:rPr lang="en-US" dirty="0" smtClean="0">
                <a:latin typeface="Calibri" panose="020F0502020204030204" pitchFamily="34" charset="0"/>
                <a:ea typeface="Calibri" panose="020F0502020204030204" pitchFamily="34" charset="0"/>
                <a:cs typeface="Arial" panose="020B0604020202020204" pitchFamily="34" charset="0"/>
              </a:rPr>
              <a:t>Standards</a:t>
            </a:r>
          </a:p>
          <a:p>
            <a:pPr marL="285750" marR="0" lvl="0" indent="-285750">
              <a:spcBef>
                <a:spcPts val="0"/>
              </a:spcBef>
              <a:spcAft>
                <a:spcPts val="0"/>
              </a:spcAft>
              <a:buFont typeface="Arial" panose="020B0604020202020204" pitchFamily="34" charset="0"/>
              <a:buChar char="•"/>
            </a:pPr>
            <a:r>
              <a:rPr lang="en-US" b="1" dirty="0" smtClean="0">
                <a:solidFill>
                  <a:srgbClr val="C00000"/>
                </a:solidFill>
                <a:latin typeface="Calibri" panose="020F0502020204030204" pitchFamily="34" charset="0"/>
                <a:ea typeface="Calibri" panose="020F0502020204030204" pitchFamily="34" charset="0"/>
                <a:cs typeface="Arial" panose="020B0604020202020204" pitchFamily="34" charset="0"/>
              </a:rPr>
              <a:t>ENG </a:t>
            </a: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1101 </a:t>
            </a:r>
            <a:r>
              <a:rPr lang="en-US" dirty="0">
                <a:latin typeface="Calibri" panose="020F0502020204030204" pitchFamily="34" charset="0"/>
                <a:ea typeface="Calibri" panose="020F0502020204030204" pitchFamily="34" charset="0"/>
                <a:cs typeface="Arial" panose="020B0604020202020204" pitchFamily="34" charset="0"/>
              </a:rPr>
              <a:t>- English Composition I</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PSY 1100 </a:t>
            </a:r>
            <a:r>
              <a:rPr lang="en-US" dirty="0">
                <a:latin typeface="Calibri" panose="020F0502020204030204" pitchFamily="34" charset="0"/>
                <a:ea typeface="Calibri" panose="020F0502020204030204" pitchFamily="34" charset="0"/>
                <a:cs typeface="Arial" panose="020B0604020202020204" pitchFamily="34" charset="0"/>
              </a:rPr>
              <a:t>- General Psychology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MAT 1580 </a:t>
            </a:r>
            <a:r>
              <a:rPr lang="en-US" dirty="0">
                <a:latin typeface="Calibri" panose="020F0502020204030204" pitchFamily="34" charset="0"/>
                <a:ea typeface="Calibri" panose="020F0502020204030204" pitchFamily="34" charset="0"/>
                <a:cs typeface="Arial" panose="020B0604020202020204" pitchFamily="34" charset="0"/>
              </a:rPr>
              <a:t>- Pre-Calculus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b="1" dirty="0">
                <a:solidFill>
                  <a:srgbClr val="C00000"/>
                </a:solidFill>
                <a:latin typeface="Calibri" panose="020F0502020204030204" pitchFamily="34" charset="0"/>
                <a:ea typeface="Calibri" panose="020F0502020204030204" pitchFamily="34" charset="0"/>
                <a:cs typeface="Arial" panose="020B0604020202020204" pitchFamily="34" charset="0"/>
              </a:rPr>
              <a:t>EGR 1128 </a:t>
            </a:r>
            <a:r>
              <a:rPr lang="en-US" dirty="0">
                <a:latin typeface="Calibri" panose="020F0502020204030204" pitchFamily="34" charset="0"/>
                <a:ea typeface="Calibri" panose="020F0502020204030204" pitchFamily="34" charset="0"/>
                <a:cs typeface="Arial" panose="020B0604020202020204" pitchFamily="34" charset="0"/>
              </a:rPr>
              <a:t>- Robotics in Computer Manufacturing </a:t>
            </a:r>
            <a:endParaRPr lang="en-US" dirty="0"/>
          </a:p>
        </p:txBody>
      </p:sp>
      <p:pic>
        <p:nvPicPr>
          <p:cNvPr id="4" name="Picture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37987" y="140503"/>
            <a:ext cx="2729581" cy="1847015"/>
          </a:xfrm>
          <a:prstGeom prst="rect">
            <a:avLst/>
          </a:prstGeom>
        </p:spPr>
      </p:pic>
      <p:graphicFrame>
        <p:nvGraphicFramePr>
          <p:cNvPr id="12" name="Chart 11"/>
          <p:cNvGraphicFramePr/>
          <p:nvPr>
            <p:extLst>
              <p:ext uri="{D42A27DB-BD31-4B8C-83A1-F6EECF244321}">
                <p14:modId xmlns:p14="http://schemas.microsoft.com/office/powerpoint/2010/main" val="664706839"/>
              </p:ext>
            </p:extLst>
          </p:nvPr>
        </p:nvGraphicFramePr>
        <p:xfrm>
          <a:off x="4320330" y="1505438"/>
          <a:ext cx="4412609" cy="2433725"/>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p:cNvSpPr/>
          <p:nvPr/>
        </p:nvSpPr>
        <p:spPr>
          <a:xfrm>
            <a:off x="5209564" y="997149"/>
            <a:ext cx="2785145" cy="461665"/>
          </a:xfrm>
          <a:prstGeom prst="rect">
            <a:avLst/>
          </a:prstGeom>
        </p:spPr>
        <p:txBody>
          <a:bodyPr wrap="square">
            <a:spAutoFit/>
          </a:bodyPr>
          <a:lstStyle/>
          <a:p>
            <a:pPr algn="ctr"/>
            <a:r>
              <a:rPr lang="en-US" sz="2400" b="1" dirty="0">
                <a:latin typeface="Arial" panose="020B0604020202020204" pitchFamily="34" charset="0"/>
                <a:ea typeface="Calibri" panose="020F0502020204030204" pitchFamily="34" charset="0"/>
                <a:cs typeface="Times New Roman" panose="02020603050405020304" pitchFamily="18" charset="0"/>
              </a:rPr>
              <a:t>Credit Hours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482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453" y="5931672"/>
            <a:ext cx="9144000" cy="695739"/>
          </a:xfrm>
          <a:ln w="25400">
            <a:noFill/>
          </a:ln>
        </p:spPr>
        <p:txBody>
          <a:bodyPr>
            <a:normAutofit/>
          </a:bodyPr>
          <a:lstStyle/>
          <a:p>
            <a:pPr algn="ctr"/>
            <a:r>
              <a:rPr lang="en-US" sz="2000" b="1" dirty="0">
                <a:latin typeface="Arial Black" panose="020B0A04020102020204" pitchFamily="34" charset="0"/>
              </a:rPr>
              <a:t>Phone (937) 512-5188 • Fax  (937) 512-3310</a:t>
            </a:r>
            <a:br>
              <a:rPr lang="en-US" sz="2000" b="1" dirty="0">
                <a:latin typeface="Arial Black" panose="020B0A04020102020204" pitchFamily="34" charset="0"/>
              </a:rPr>
            </a:br>
            <a:r>
              <a:rPr lang="en-US" sz="2000" b="1" dirty="0" err="1">
                <a:latin typeface="Arial Black" panose="020B0A04020102020204" pitchFamily="34" charset="0"/>
              </a:rPr>
              <a:t>ccplus@sinclair.edu</a:t>
            </a:r>
            <a:endParaRPr lang="en-US" sz="1800" b="1" i="1" dirty="0">
              <a:latin typeface="Arial Black" panose="020B0A04020102020204" pitchFamily="34" charset="0"/>
            </a:endParaRPr>
          </a:p>
        </p:txBody>
      </p:sp>
      <p:pic>
        <p:nvPicPr>
          <p:cNvPr id="3" name="Picture 2">
            <a:extLst>
              <a:ext uri="{FF2B5EF4-FFF2-40B4-BE49-F238E27FC236}">
                <a16:creationId xmlns:a16="http://schemas.microsoft.com/office/drawing/2014/main" id="{D8F900C4-7831-6543-B4DD-395C9A834BC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5135" b="8654"/>
          <a:stretch/>
        </p:blipFill>
        <p:spPr>
          <a:xfrm>
            <a:off x="14906" y="1522516"/>
            <a:ext cx="9136547" cy="4277800"/>
          </a:xfrm>
          <a:prstGeom prst="rect">
            <a:avLst/>
          </a:prstGeom>
        </p:spPr>
      </p:pic>
      <p:sp>
        <p:nvSpPr>
          <p:cNvPr id="4" name="TextBox 3">
            <a:extLst>
              <a:ext uri="{FF2B5EF4-FFF2-40B4-BE49-F238E27FC236}">
                <a16:creationId xmlns:a16="http://schemas.microsoft.com/office/drawing/2014/main" id="{FE5E6701-911C-AE49-AB6F-8A1D3CB7ABD6}"/>
              </a:ext>
            </a:extLst>
          </p:cNvPr>
          <p:cNvSpPr txBox="1"/>
          <p:nvPr/>
        </p:nvSpPr>
        <p:spPr>
          <a:xfrm>
            <a:off x="246490" y="190831"/>
            <a:ext cx="4667416" cy="1200329"/>
          </a:xfrm>
          <a:prstGeom prst="rect">
            <a:avLst/>
          </a:prstGeom>
          <a:noFill/>
        </p:spPr>
        <p:txBody>
          <a:bodyPr wrap="square" rtlCol="0">
            <a:spAutoFit/>
          </a:bodyPr>
          <a:lstStyle/>
          <a:p>
            <a:r>
              <a:rPr lang="en-US" sz="3600" b="1" dirty="0">
                <a:solidFill>
                  <a:srgbClr val="C00000"/>
                </a:solidFill>
                <a:latin typeface="Arial Black" panose="020B0A04020102020204" pitchFamily="34" charset="0"/>
              </a:rPr>
              <a:t>College Credit Plus Office</a:t>
            </a:r>
            <a:endParaRPr lang="en-US" sz="3600" dirty="0">
              <a:solidFill>
                <a:srgbClr val="C00000"/>
              </a:solidFill>
            </a:endParaRPr>
          </a:p>
        </p:txBody>
      </p:sp>
    </p:spTree>
    <p:extLst>
      <p:ext uri="{BB962C8B-B14F-4D97-AF65-F5344CB8AC3E}">
        <p14:creationId xmlns:p14="http://schemas.microsoft.com/office/powerpoint/2010/main" val="277548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44" y="1416606"/>
            <a:ext cx="7886700" cy="695579"/>
          </a:xfrm>
          <a:ln w="25400">
            <a:noFill/>
          </a:ln>
        </p:spPr>
        <p:txBody>
          <a:bodyPr/>
          <a:lstStyle/>
          <a:p>
            <a:pPr algn="ctr"/>
            <a:r>
              <a:rPr lang="en-US" b="1" dirty="0">
                <a:solidFill>
                  <a:srgbClr val="C00000"/>
                </a:solidFill>
                <a:latin typeface="Arial Black" panose="020B0A04020102020204" pitchFamily="34" charset="0"/>
              </a:rPr>
              <a:t>QUESTIONS</a:t>
            </a:r>
          </a:p>
        </p:txBody>
      </p:sp>
      <p:pic>
        <p:nvPicPr>
          <p:cNvPr id="5" name="Picture 4">
            <a:extLst>
              <a:ext uri="{FF2B5EF4-FFF2-40B4-BE49-F238E27FC236}">
                <a16:creationId xmlns:a16="http://schemas.microsoft.com/office/drawing/2014/main" id="{CF6283E9-4F47-A54A-8A64-DE99ED8281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36594" y="2374577"/>
            <a:ext cx="4876800" cy="3657600"/>
          </a:xfrm>
          <a:prstGeom prst="rect">
            <a:avLst/>
          </a:prstGeom>
        </p:spPr>
      </p:pic>
    </p:spTree>
    <p:extLst>
      <p:ext uri="{BB962C8B-B14F-4D97-AF65-F5344CB8AC3E}">
        <p14:creationId xmlns:p14="http://schemas.microsoft.com/office/powerpoint/2010/main" val="319844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FB7E8A-5583-A64D-BCA8-A3A8225D1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7167"/>
            <a:ext cx="9144000" cy="6858000"/>
          </a:xfrm>
          <a:prstGeom prst="rect">
            <a:avLst/>
          </a:prstGeom>
        </p:spPr>
      </p:pic>
      <p:sp>
        <p:nvSpPr>
          <p:cNvPr id="2" name="Title 1"/>
          <p:cNvSpPr>
            <a:spLocks noGrp="1"/>
          </p:cNvSpPr>
          <p:nvPr>
            <p:ph type="ctrTitle"/>
          </p:nvPr>
        </p:nvSpPr>
        <p:spPr>
          <a:xfrm>
            <a:off x="165301" y="-44605"/>
            <a:ext cx="4867616" cy="1448810"/>
          </a:xfrm>
          <a:ln w="34925">
            <a:noFill/>
          </a:ln>
        </p:spPr>
        <p:txBody>
          <a:bodyPr>
            <a:noAutofit/>
          </a:bodyPr>
          <a:lstStyle/>
          <a:p>
            <a:pPr algn="l"/>
            <a:r>
              <a:rPr lang="en-US" sz="3600" b="1" dirty="0">
                <a:solidFill>
                  <a:srgbClr val="C00000"/>
                </a:solidFill>
                <a:latin typeface="Arial Black" panose="020B0A04020102020204" pitchFamily="34" charset="0"/>
              </a:rPr>
              <a:t>What is College Credit Plus?</a:t>
            </a:r>
          </a:p>
        </p:txBody>
      </p:sp>
    </p:spTree>
    <p:extLst>
      <p:ext uri="{BB962C8B-B14F-4D97-AF65-F5344CB8AC3E}">
        <p14:creationId xmlns:p14="http://schemas.microsoft.com/office/powerpoint/2010/main" val="2519226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0667" y="1076078"/>
            <a:ext cx="4152063" cy="5305522"/>
          </a:xfrm>
          <a:ln w="19050">
            <a:noFill/>
          </a:ln>
        </p:spPr>
        <p:txBody>
          <a:bodyPr>
            <a:normAutofit fontScale="77500" lnSpcReduction="20000"/>
          </a:bodyPr>
          <a:lstStyle/>
          <a:p>
            <a:pPr marL="0" indent="0">
              <a:lnSpc>
                <a:spcPct val="120000"/>
              </a:lnSpc>
              <a:buNone/>
            </a:pPr>
            <a:r>
              <a:rPr lang="en-US" sz="2600" b="1" i="1" dirty="0"/>
              <a:t>College Credit Plus is Ohio’s dual credit program:  </a:t>
            </a:r>
          </a:p>
          <a:p>
            <a:pPr>
              <a:lnSpc>
                <a:spcPct val="120000"/>
              </a:lnSpc>
            </a:pPr>
            <a:r>
              <a:rPr lang="en-US" sz="2000" b="1" dirty="0"/>
              <a:t>For students who are college-ready in grades 7</a:t>
            </a:r>
            <a:r>
              <a:rPr lang="en-US" sz="2000" b="1" baseline="30000" dirty="0"/>
              <a:t>th</a:t>
            </a:r>
            <a:r>
              <a:rPr lang="en-US" sz="2000" b="1" dirty="0"/>
              <a:t> – 12</a:t>
            </a:r>
            <a:r>
              <a:rPr lang="en-US" sz="2000" b="1" baseline="30000" dirty="0"/>
              <a:t>th</a:t>
            </a:r>
            <a:r>
              <a:rPr lang="en-US" sz="2000" b="1" dirty="0"/>
              <a:t> </a:t>
            </a:r>
          </a:p>
          <a:p>
            <a:pPr>
              <a:lnSpc>
                <a:spcPct val="120000"/>
              </a:lnSpc>
            </a:pPr>
            <a:r>
              <a:rPr lang="en-US" sz="2000" b="1" dirty="0"/>
              <a:t>Students earn high school and college credit:</a:t>
            </a:r>
          </a:p>
          <a:p>
            <a:pPr lvl="1">
              <a:lnSpc>
                <a:spcPct val="120000"/>
              </a:lnSpc>
            </a:pPr>
            <a:r>
              <a:rPr lang="en-US" sz="2000" dirty="0"/>
              <a:t>3+ College Credit Hours = 1 High School Carnegie Unit</a:t>
            </a:r>
          </a:p>
          <a:p>
            <a:pPr lvl="1">
              <a:lnSpc>
                <a:spcPct val="120000"/>
              </a:lnSpc>
            </a:pPr>
            <a:r>
              <a:rPr lang="en-US" sz="2000" dirty="0"/>
              <a:t>Up to 30 credit hours a year combining high school and college courses</a:t>
            </a:r>
          </a:p>
          <a:p>
            <a:pPr lvl="1">
              <a:lnSpc>
                <a:spcPct val="120000"/>
              </a:lnSpc>
            </a:pPr>
            <a:r>
              <a:rPr lang="en-US" sz="2000" dirty="0"/>
              <a:t>Can enroll in eligible courses at the high school, college campus or online</a:t>
            </a:r>
          </a:p>
          <a:p>
            <a:pPr lvl="2">
              <a:lnSpc>
                <a:spcPct val="120000"/>
              </a:lnSpc>
            </a:pPr>
            <a:r>
              <a:rPr lang="en-US" dirty="0"/>
              <a:t>Level I Courses and Non-Allowable Courses</a:t>
            </a:r>
          </a:p>
          <a:p>
            <a:pPr lvl="1">
              <a:lnSpc>
                <a:spcPct val="120000"/>
              </a:lnSpc>
            </a:pPr>
            <a:r>
              <a:rPr lang="en-US" sz="2000" dirty="0"/>
              <a:t>CCP courses receive same weighted credit as AP/IB</a:t>
            </a:r>
          </a:p>
          <a:p>
            <a:pPr>
              <a:lnSpc>
                <a:spcPct val="120000"/>
              </a:lnSpc>
            </a:pPr>
            <a:r>
              <a:rPr lang="en-US" sz="2000" b="1" dirty="0"/>
              <a:t>No cost to PUBLIC SCHOOL students for tuition or books</a:t>
            </a:r>
          </a:p>
        </p:txBody>
      </p:sp>
      <p:sp>
        <p:nvSpPr>
          <p:cNvPr id="4" name="Title 1"/>
          <p:cNvSpPr txBox="1">
            <a:spLocks/>
          </p:cNvSpPr>
          <p:nvPr/>
        </p:nvSpPr>
        <p:spPr>
          <a:xfrm>
            <a:off x="300667" y="367901"/>
            <a:ext cx="5744611" cy="718131"/>
          </a:xfrm>
          <a:prstGeom prst="rect">
            <a:avLst/>
          </a:prstGeom>
          <a:ln w="34925">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C00000"/>
                </a:solidFill>
                <a:latin typeface="Arial Black" panose="020B0A04020102020204" pitchFamily="34" charset="0"/>
              </a:rPr>
              <a:t>Overview</a:t>
            </a:r>
          </a:p>
        </p:txBody>
      </p:sp>
      <p:pic>
        <p:nvPicPr>
          <p:cNvPr id="5" name="Picture 4">
            <a:extLst>
              <a:ext uri="{FF2B5EF4-FFF2-40B4-BE49-F238E27FC236}">
                <a16:creationId xmlns:a16="http://schemas.microsoft.com/office/drawing/2014/main" id="{16645010-C8EE-AC4B-833A-54736FE6D64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1652" t="14195" r="19304"/>
          <a:stretch/>
        </p:blipFill>
        <p:spPr>
          <a:xfrm>
            <a:off x="5001371" y="1150952"/>
            <a:ext cx="3570136" cy="5230648"/>
          </a:xfrm>
          <a:prstGeom prst="rect">
            <a:avLst/>
          </a:prstGeom>
        </p:spPr>
      </p:pic>
    </p:spTree>
    <p:extLst>
      <p:ext uri="{BB962C8B-B14F-4D97-AF65-F5344CB8AC3E}">
        <p14:creationId xmlns:p14="http://schemas.microsoft.com/office/powerpoint/2010/main" val="307424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312" y="277112"/>
            <a:ext cx="4495354" cy="1329146"/>
          </a:xfrm>
          <a:prstGeom prst="rect">
            <a:avLst/>
          </a:prstGeom>
        </p:spPr>
        <p:txBody>
          <a:bodyPr wrap="square">
            <a:spAutoFit/>
          </a:bodyPr>
          <a:lstStyle/>
          <a:p>
            <a:pPr lvl="2">
              <a:lnSpc>
                <a:spcPts val="3200"/>
              </a:lnSpc>
            </a:pPr>
            <a:r>
              <a:rPr lang="en-US" sz="3200" b="1" dirty="0">
                <a:solidFill>
                  <a:srgbClr val="C00000"/>
                </a:solidFill>
              </a:rPr>
              <a:t>Level I Courses and Non-Allowable Courses</a:t>
            </a:r>
          </a:p>
        </p:txBody>
      </p:sp>
      <p:sp>
        <p:nvSpPr>
          <p:cNvPr id="4" name="Content Placeholder 3"/>
          <p:cNvSpPr>
            <a:spLocks noGrp="1"/>
          </p:cNvSpPr>
          <p:nvPr>
            <p:ph sz="half" idx="1"/>
          </p:nvPr>
        </p:nvSpPr>
        <p:spPr>
          <a:xfrm>
            <a:off x="763823" y="1802571"/>
            <a:ext cx="3537834" cy="5092011"/>
          </a:xfrm>
        </p:spPr>
        <p:txBody>
          <a:bodyPr>
            <a:normAutofit fontScale="40000" lnSpcReduction="20000"/>
          </a:bodyPr>
          <a:lstStyle/>
          <a:p>
            <a:pPr marL="0" indent="0" algn="ctr">
              <a:buNone/>
            </a:pPr>
            <a:r>
              <a:rPr lang="en-US" sz="7600" b="1" dirty="0"/>
              <a:t>Level I Courses</a:t>
            </a:r>
          </a:p>
          <a:p>
            <a:pPr>
              <a:lnSpc>
                <a:spcPct val="120000"/>
              </a:lnSpc>
            </a:pPr>
            <a:r>
              <a:rPr lang="en-US" sz="4000" dirty="0"/>
              <a:t>Transferable course - OTM, TAG or CTAG courses</a:t>
            </a:r>
          </a:p>
          <a:p>
            <a:pPr>
              <a:lnSpc>
                <a:spcPct val="120000"/>
              </a:lnSpc>
            </a:pPr>
            <a:r>
              <a:rPr lang="en-US" sz="4000" dirty="0"/>
              <a:t>Course in computer science, information technology, anatomy, physiology or foreign language including American Sign Language</a:t>
            </a:r>
          </a:p>
          <a:p>
            <a:pPr>
              <a:lnSpc>
                <a:spcPct val="120000"/>
              </a:lnSpc>
            </a:pPr>
            <a:r>
              <a:rPr lang="en-US" sz="4000" dirty="0"/>
              <a:t>Technical certificate course </a:t>
            </a:r>
          </a:p>
          <a:p>
            <a:pPr>
              <a:lnSpc>
                <a:spcPct val="120000"/>
              </a:lnSpc>
            </a:pPr>
            <a:r>
              <a:rPr lang="en-US" sz="4000" dirty="0"/>
              <a:t>15-credit or 30-credit hour model pathway course</a:t>
            </a:r>
          </a:p>
          <a:p>
            <a:pPr>
              <a:lnSpc>
                <a:spcPct val="120000"/>
              </a:lnSpc>
            </a:pPr>
            <a:r>
              <a:rPr lang="en-US" sz="4000" dirty="0"/>
              <a:t>Study skills, academic or career success course</a:t>
            </a:r>
          </a:p>
          <a:p>
            <a:pPr>
              <a:lnSpc>
                <a:spcPct val="120000"/>
              </a:lnSpc>
            </a:pPr>
            <a:r>
              <a:rPr lang="en-US" sz="4000" dirty="0"/>
              <a:t>Internship courses</a:t>
            </a:r>
          </a:p>
          <a:p>
            <a:pPr marL="0" indent="0">
              <a:buNone/>
            </a:pPr>
            <a:endParaRPr lang="en-US" dirty="0"/>
          </a:p>
        </p:txBody>
      </p:sp>
      <p:sp>
        <p:nvSpPr>
          <p:cNvPr id="5" name="Content Placeholder 4"/>
          <p:cNvSpPr>
            <a:spLocks noGrp="1"/>
          </p:cNvSpPr>
          <p:nvPr>
            <p:ph sz="half" idx="2"/>
          </p:nvPr>
        </p:nvSpPr>
        <p:spPr>
          <a:xfrm>
            <a:off x="4648200" y="1802571"/>
            <a:ext cx="3867150" cy="4351338"/>
          </a:xfrm>
        </p:spPr>
        <p:txBody>
          <a:bodyPr>
            <a:normAutofit fontScale="40000" lnSpcReduction="20000"/>
          </a:bodyPr>
          <a:lstStyle/>
          <a:p>
            <a:pPr marL="0" indent="0" algn="ctr">
              <a:buNone/>
            </a:pPr>
            <a:r>
              <a:rPr lang="en-US" sz="7600" b="1" dirty="0"/>
              <a:t>Non-Allowable Courses</a:t>
            </a:r>
          </a:p>
          <a:p>
            <a:pPr>
              <a:lnSpc>
                <a:spcPct val="120000"/>
              </a:lnSpc>
            </a:pPr>
            <a:r>
              <a:rPr lang="en-US" sz="4000" dirty="0"/>
              <a:t>One on One instructional courses</a:t>
            </a:r>
          </a:p>
          <a:p>
            <a:pPr>
              <a:lnSpc>
                <a:spcPct val="120000"/>
              </a:lnSpc>
            </a:pPr>
            <a:r>
              <a:rPr lang="en-US" sz="4000" dirty="0"/>
              <a:t>Courses with fees that exceed a limit set by the Chancellor</a:t>
            </a:r>
          </a:p>
          <a:p>
            <a:pPr>
              <a:lnSpc>
                <a:spcPct val="120000"/>
              </a:lnSpc>
            </a:pPr>
            <a:r>
              <a:rPr lang="en-US" sz="4000" dirty="0"/>
              <a:t>Study abroad courses</a:t>
            </a:r>
          </a:p>
          <a:p>
            <a:pPr>
              <a:lnSpc>
                <a:spcPct val="120000"/>
              </a:lnSpc>
            </a:pPr>
            <a:r>
              <a:rPr lang="en-US" sz="4000" dirty="0"/>
              <a:t>Physical education courses</a:t>
            </a:r>
          </a:p>
          <a:p>
            <a:pPr>
              <a:lnSpc>
                <a:spcPct val="120000"/>
              </a:lnSpc>
            </a:pPr>
            <a:r>
              <a:rPr lang="en-US" sz="4000" dirty="0"/>
              <a:t>Pass/Fail or S/U grade courses unless an internship or transferable course</a:t>
            </a:r>
          </a:p>
          <a:p>
            <a:pPr>
              <a:lnSpc>
                <a:spcPct val="120000"/>
              </a:lnSpc>
            </a:pPr>
            <a:r>
              <a:rPr lang="en-US" sz="4000" dirty="0"/>
              <a:t>Remedial course or Sectarian religion course</a:t>
            </a:r>
          </a:p>
          <a:p>
            <a:pPr marL="0" indent="0">
              <a:buNone/>
            </a:pPr>
            <a:endParaRPr lang="en-US" u="sng" dirty="0"/>
          </a:p>
        </p:txBody>
      </p:sp>
    </p:spTree>
    <p:extLst>
      <p:ext uri="{BB962C8B-B14F-4D97-AF65-F5344CB8AC3E}">
        <p14:creationId xmlns:p14="http://schemas.microsoft.com/office/powerpoint/2010/main" val="2875428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 y="1005840"/>
            <a:ext cx="9006840" cy="5650991"/>
          </a:xfrm>
          <a:prstGeom prst="rect">
            <a:avLst/>
          </a:prstGeom>
          <a:ln w="19050">
            <a:no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a:latin typeface="+mn-lt"/>
              </a:rPr>
              <a:t>				</a:t>
            </a:r>
            <a:r>
              <a:rPr lang="en-US" sz="2400" b="1" dirty="0">
                <a:solidFill>
                  <a:srgbClr val="C00000"/>
                </a:solidFill>
                <a:latin typeface="+mn-lt"/>
              </a:rPr>
              <a:t>	</a:t>
            </a:r>
            <a:r>
              <a:rPr lang="en-US" sz="3000" b="1" dirty="0">
                <a:latin typeface="+mn-lt"/>
              </a:rPr>
              <a:t>		</a:t>
            </a:r>
            <a:r>
              <a:rPr lang="en-US" sz="2400" b="1" dirty="0">
                <a:latin typeface="+mn-lt"/>
              </a:rPr>
              <a:t>	</a:t>
            </a:r>
            <a:endParaRPr lang="en-US" sz="2000" b="1" dirty="0">
              <a:latin typeface="+mn-lt"/>
            </a:endParaRPr>
          </a:p>
          <a:p>
            <a:pPr marL="0" indent="0">
              <a:buNone/>
            </a:pPr>
            <a:r>
              <a:rPr lang="en-US" sz="2400" b="1" dirty="0">
                <a:latin typeface="+mn-lt"/>
              </a:rPr>
              <a:t>				</a:t>
            </a:r>
          </a:p>
        </p:txBody>
      </p:sp>
      <p:grpSp>
        <p:nvGrpSpPr>
          <p:cNvPr id="7" name="Group 6"/>
          <p:cNvGrpSpPr/>
          <p:nvPr/>
        </p:nvGrpSpPr>
        <p:grpSpPr>
          <a:xfrm>
            <a:off x="240049" y="1986125"/>
            <a:ext cx="1149277" cy="1104524"/>
            <a:chOff x="767542" y="2020824"/>
            <a:chExt cx="1523169" cy="1325879"/>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7542" y="2020824"/>
              <a:ext cx="1021634" cy="1021634"/>
            </a:xfrm>
            <a:prstGeom prst="rect">
              <a:avLst/>
            </a:prstGeom>
          </p:spPr>
        </p:pic>
        <p:pic>
          <p:nvPicPr>
            <p:cNvPr id="5" name="Picture 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448" y="2377440"/>
              <a:ext cx="969263" cy="969263"/>
            </a:xfrm>
            <a:prstGeom prst="rect">
              <a:avLst/>
            </a:prstGeom>
          </p:spPr>
        </p:pic>
      </p:gr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3086" y="3464893"/>
            <a:ext cx="900596" cy="90059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0477" y="5737635"/>
            <a:ext cx="903205" cy="903205"/>
          </a:xfrm>
          <a:prstGeom prst="rect">
            <a:avLst/>
          </a:prstGeom>
        </p:spPr>
      </p:pic>
      <p:sp>
        <p:nvSpPr>
          <p:cNvPr id="10" name="Title 1"/>
          <p:cNvSpPr txBox="1">
            <a:spLocks/>
          </p:cNvSpPr>
          <p:nvPr/>
        </p:nvSpPr>
        <p:spPr>
          <a:xfrm>
            <a:off x="360477" y="281501"/>
            <a:ext cx="4004789" cy="1232563"/>
          </a:xfrm>
          <a:prstGeom prst="rect">
            <a:avLst/>
          </a:prstGeom>
          <a:ln w="28575">
            <a:noFill/>
          </a:ln>
        </p:spPr>
        <p:txBody>
          <a:bodyPr anchor="ctr">
            <a:noAutofit/>
          </a:bodyPr>
          <a:lstStyle>
            <a:lvl1pPr algn="ctr" defTabSz="457200" rtl="0" eaLnBrk="1" latinLnBrk="0" hangingPunct="1">
              <a:spcBef>
                <a:spcPct val="0"/>
              </a:spcBef>
              <a:buNone/>
              <a:defRPr sz="3600" kern="1200">
                <a:solidFill>
                  <a:srgbClr val="C00000"/>
                </a:solidFill>
                <a:latin typeface="Arial Black" pitchFamily="34" charset="0"/>
                <a:ea typeface="+mj-ea"/>
                <a:cs typeface="+mj-cs"/>
              </a:defRPr>
            </a:lvl1pPr>
          </a:lstStyle>
          <a:p>
            <a:pPr algn="l"/>
            <a:r>
              <a:rPr lang="en-US" sz="4000" b="1" dirty="0"/>
              <a:t>Why Choose Sinclair?</a:t>
            </a:r>
          </a:p>
        </p:txBody>
      </p:sp>
      <p:graphicFrame>
        <p:nvGraphicFramePr>
          <p:cNvPr id="11" name="Table 10"/>
          <p:cNvGraphicFramePr>
            <a:graphicFrameLocks noGrp="1"/>
          </p:cNvGraphicFramePr>
          <p:nvPr>
            <p:extLst>
              <p:ext uri="{D42A27DB-BD31-4B8C-83A1-F6EECF244321}">
                <p14:modId xmlns:p14="http://schemas.microsoft.com/office/powerpoint/2010/main" val="278003370"/>
              </p:ext>
            </p:extLst>
          </p:nvPr>
        </p:nvGraphicFramePr>
        <p:xfrm>
          <a:off x="1540273" y="2083242"/>
          <a:ext cx="7317479" cy="3836734"/>
        </p:xfrm>
        <a:graphic>
          <a:graphicData uri="http://schemas.openxmlformats.org/drawingml/2006/table">
            <a:tbl>
              <a:tblPr>
                <a:tableStyleId>{5C22544A-7EE6-4342-B048-85BDC9FD1C3A}</a:tableStyleId>
              </a:tblPr>
              <a:tblGrid>
                <a:gridCol w="2482836">
                  <a:extLst>
                    <a:ext uri="{9D8B030D-6E8A-4147-A177-3AD203B41FA5}">
                      <a16:colId xmlns:a16="http://schemas.microsoft.com/office/drawing/2014/main" val="20000"/>
                    </a:ext>
                  </a:extLst>
                </a:gridCol>
                <a:gridCol w="4834643">
                  <a:extLst>
                    <a:ext uri="{9D8B030D-6E8A-4147-A177-3AD203B41FA5}">
                      <a16:colId xmlns:a16="http://schemas.microsoft.com/office/drawing/2014/main" val="20001"/>
                    </a:ext>
                  </a:extLst>
                </a:gridCol>
              </a:tblGrid>
              <a:tr h="905617">
                <a:tc>
                  <a:txBody>
                    <a:bodyPr/>
                    <a:lstStyle/>
                    <a:p>
                      <a:r>
                        <a:rPr lang="en-US" sz="2800" b="1" dirty="0">
                          <a:solidFill>
                            <a:srgbClr val="C00000"/>
                          </a:solidFill>
                          <a:latin typeface="+mn-lt"/>
                        </a:rPr>
                        <a:t>ACCESSIBLE</a:t>
                      </a:r>
                      <a:endParaRPr lang="en-US" sz="2800" dirty="0"/>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i="0" dirty="0">
                          <a:latin typeface="+mn-lt"/>
                        </a:rPr>
                        <a:t>5 campus locations and online</a:t>
                      </a:r>
                      <a:r>
                        <a:rPr lang="en-US" sz="1800" b="1" i="1" dirty="0">
                          <a:latin typeface="+mn-lt"/>
                        </a:rPr>
                        <a:t>			</a:t>
                      </a:r>
                      <a:r>
                        <a:rPr lang="en-US" sz="2000" b="1" dirty="0">
                          <a:latin typeface="+mn-lt"/>
                        </a:rPr>
                        <a:t>       </a:t>
                      </a:r>
                      <a:r>
                        <a:rPr lang="en-US" sz="2000" b="1" i="1" dirty="0">
                          <a:latin typeface="+mn-lt"/>
                        </a:rPr>
                        <a:t>**Currently over 160 online courses</a:t>
                      </a:r>
                      <a:endParaRPr lang="en-US" sz="2000" dirty="0"/>
                    </a:p>
                  </a:txBody>
                  <a:tcPr anchor="ctr">
                    <a:noFill/>
                  </a:tcPr>
                </a:tc>
                <a:extLst>
                  <a:ext uri="{0D108BD9-81ED-4DB2-BD59-A6C34878D82A}">
                    <a16:rowId xmlns:a16="http://schemas.microsoft.com/office/drawing/2014/main" val="10000"/>
                  </a:ext>
                </a:extLst>
              </a:tr>
              <a:tr h="1050404">
                <a:tc>
                  <a:txBody>
                    <a:bodyPr/>
                    <a:lstStyle/>
                    <a:p>
                      <a:r>
                        <a:rPr lang="en-US" sz="2800" b="1" dirty="0">
                          <a:solidFill>
                            <a:srgbClr val="C00000"/>
                          </a:solidFill>
                          <a:latin typeface="+mn-lt"/>
                        </a:rPr>
                        <a:t>TRANSFERABLE</a:t>
                      </a:r>
                      <a:endParaRPr lang="en-US" sz="2800" dirty="0"/>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mn-lt"/>
                        </a:rPr>
                        <a:t>Over</a:t>
                      </a:r>
                      <a:r>
                        <a:rPr lang="en-US" sz="2000" b="1" baseline="0" dirty="0">
                          <a:solidFill>
                            <a:schemeClr val="tx1"/>
                          </a:solidFill>
                          <a:latin typeface="+mn-lt"/>
                        </a:rPr>
                        <a:t> 100 transfer </a:t>
                      </a:r>
                      <a:r>
                        <a:rPr lang="en-US" sz="2000" b="1" dirty="0">
                          <a:latin typeface="+mn-lt"/>
                        </a:rPr>
                        <a:t>agreements with Ohio colleges and universities</a:t>
                      </a:r>
                    </a:p>
                    <a:p>
                      <a:pPr algn="l"/>
                      <a:endParaRPr lang="en-US" sz="2000" dirty="0"/>
                    </a:p>
                  </a:txBody>
                  <a:tcPr anchor="b">
                    <a:noFill/>
                  </a:tcPr>
                </a:tc>
                <a:extLst>
                  <a:ext uri="{0D108BD9-81ED-4DB2-BD59-A6C34878D82A}">
                    <a16:rowId xmlns:a16="http://schemas.microsoft.com/office/drawing/2014/main" val="10001"/>
                  </a:ext>
                </a:extLst>
              </a:tr>
              <a:tr h="906448">
                <a:tc>
                  <a:txBody>
                    <a:bodyPr/>
                    <a:lstStyle/>
                    <a:p>
                      <a:r>
                        <a:rPr lang="en-US" sz="2800" b="1" dirty="0">
                          <a:solidFill>
                            <a:srgbClr val="C00000"/>
                          </a:solidFill>
                        </a:rPr>
                        <a:t>PROGRAMS</a:t>
                      </a: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Sinclair</a:t>
                      </a:r>
                      <a:r>
                        <a:rPr lang="en-US" sz="2000" b="1" baseline="0" dirty="0"/>
                        <a:t> has over </a:t>
                      </a:r>
                      <a:r>
                        <a:rPr lang="en-US" sz="2000" b="1" baseline="0" dirty="0">
                          <a:solidFill>
                            <a:schemeClr val="tx1"/>
                          </a:solidFill>
                        </a:rPr>
                        <a:t>220 </a:t>
                      </a:r>
                      <a:r>
                        <a:rPr lang="en-US" sz="2000" b="1" baseline="0" dirty="0"/>
                        <a:t>Degree and Certificate Programs</a:t>
                      </a:r>
                      <a:endParaRPr lang="en-US" sz="2000" b="1" dirty="0"/>
                    </a:p>
                  </a:txBody>
                  <a:tcPr anchor="ctr">
                    <a:noFill/>
                  </a:tcPr>
                </a:tc>
                <a:extLst>
                  <a:ext uri="{0D108BD9-81ED-4DB2-BD59-A6C34878D82A}">
                    <a16:rowId xmlns:a16="http://schemas.microsoft.com/office/drawing/2014/main" val="10002"/>
                  </a:ext>
                </a:extLst>
              </a:tr>
              <a:tr h="974265">
                <a:tc>
                  <a:txBody>
                    <a:bodyPr/>
                    <a:lstStyle/>
                    <a:p>
                      <a:r>
                        <a:rPr lang="en-US" sz="2800" b="1" dirty="0">
                          <a:solidFill>
                            <a:srgbClr val="C00000"/>
                          </a:solidFill>
                          <a:latin typeface="+mn-lt"/>
                        </a:rPr>
                        <a:t>SCHOLARSHIP</a:t>
                      </a:r>
                      <a:endParaRPr lang="en-US" sz="2800" dirty="0"/>
                    </a:p>
                  </a:txBody>
                  <a:tcPr anchor="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latin typeface="+mn-lt"/>
                        </a:rPr>
                        <a:t>Special CCP Completion and other HS Merit Scholarships available to qualified students.</a:t>
                      </a:r>
                      <a:endParaRPr lang="en-US" sz="2000" dirty="0"/>
                    </a:p>
                  </a:txBody>
                  <a:tcPr anchor="b">
                    <a:no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63086" y="4586989"/>
            <a:ext cx="929146" cy="929146"/>
          </a:xfrm>
          <a:prstGeom prst="rect">
            <a:avLst/>
          </a:prstGeom>
        </p:spPr>
      </p:pic>
    </p:spTree>
    <p:extLst>
      <p:ext uri="{BB962C8B-B14F-4D97-AF65-F5344CB8AC3E}">
        <p14:creationId xmlns:p14="http://schemas.microsoft.com/office/powerpoint/2010/main" val="2832637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226" y="146135"/>
            <a:ext cx="5130537" cy="1200329"/>
          </a:xfrm>
          <a:prstGeom prst="rect">
            <a:avLst/>
          </a:prstGeom>
        </p:spPr>
        <p:txBody>
          <a:bodyPr wrap="square">
            <a:spAutoFit/>
          </a:bodyPr>
          <a:lstStyle/>
          <a:p>
            <a:r>
              <a:rPr lang="en-US" sz="3600" b="1" dirty="0">
                <a:solidFill>
                  <a:srgbClr val="C00000"/>
                </a:solidFill>
                <a:latin typeface="Arial Black" panose="020B0A04020102020204" pitchFamily="34" charset="0"/>
                <a:ea typeface="Segoe UI" panose="020B0502040204020203" pitchFamily="34" charset="0"/>
                <a:cs typeface="Segoe UI" panose="020B0502040204020203" pitchFamily="34" charset="0"/>
              </a:rPr>
              <a:t>Preparing for College Credit Plus</a:t>
            </a:r>
            <a:endParaRPr lang="en-US" sz="3600" dirty="0">
              <a:solidFill>
                <a:srgbClr val="C00000"/>
              </a:solidFill>
              <a:latin typeface="Arial Black" panose="020B0A04020102020204" pitchFamily="34" charset="0"/>
            </a:endParaRPr>
          </a:p>
        </p:txBody>
      </p:sp>
      <p:pic>
        <p:nvPicPr>
          <p:cNvPr id="4" name="Picture 3">
            <a:extLst>
              <a:ext uri="{FF2B5EF4-FFF2-40B4-BE49-F238E27FC236}">
                <a16:creationId xmlns:a16="http://schemas.microsoft.com/office/drawing/2014/main" id="{F5AC5D0C-07AA-0842-AB11-4DB656C24CF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909"/>
          <a:stretch/>
        </p:blipFill>
        <p:spPr>
          <a:xfrm>
            <a:off x="374513" y="1488332"/>
            <a:ext cx="8448473" cy="5198327"/>
          </a:xfrm>
          <a:prstGeom prst="rect">
            <a:avLst/>
          </a:prstGeom>
        </p:spPr>
      </p:pic>
    </p:spTree>
    <p:extLst>
      <p:ext uri="{BB962C8B-B14F-4D97-AF65-F5344CB8AC3E}">
        <p14:creationId xmlns:p14="http://schemas.microsoft.com/office/powerpoint/2010/main" val="488351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313" y="157481"/>
            <a:ext cx="5208573" cy="1569660"/>
          </a:xfrm>
          <a:prstGeom prst="rect">
            <a:avLst/>
          </a:prstGeom>
        </p:spPr>
        <p:txBody>
          <a:bodyPr wrap="square">
            <a:spAutoFit/>
          </a:bodyPr>
          <a:lstStyle/>
          <a:p>
            <a:r>
              <a:rPr lang="en-US" sz="3200" b="1" dirty="0">
                <a:solidFill>
                  <a:srgbClr val="C00000"/>
                </a:solidFill>
                <a:latin typeface="Arial Black" panose="020B0A04020102020204" pitchFamily="34" charset="0"/>
                <a:ea typeface="Segoe UI" panose="020B0502040204020203" pitchFamily="34" charset="0"/>
                <a:cs typeface="Segoe UI" panose="020B0502040204020203" pitchFamily="34" charset="0"/>
              </a:rPr>
              <a:t>Difference Between </a:t>
            </a:r>
          </a:p>
          <a:p>
            <a:r>
              <a:rPr lang="en-US" sz="3200" b="1" dirty="0">
                <a:solidFill>
                  <a:srgbClr val="C00000"/>
                </a:solidFill>
                <a:latin typeface="Arial Black" panose="020B0A04020102020204" pitchFamily="34" charset="0"/>
                <a:ea typeface="Segoe UI" panose="020B0502040204020203" pitchFamily="34" charset="0"/>
                <a:cs typeface="Segoe UI" panose="020B0502040204020203" pitchFamily="34" charset="0"/>
              </a:rPr>
              <a:t>High School and College</a:t>
            </a:r>
            <a:endParaRPr lang="en-US" sz="3200" dirty="0">
              <a:solidFill>
                <a:srgbClr val="C00000"/>
              </a:solidFill>
              <a:latin typeface="Arial Black" panose="020B0A04020102020204" pitchFamily="34" charset="0"/>
            </a:endParaRPr>
          </a:p>
        </p:txBody>
      </p:sp>
      <p:sp>
        <p:nvSpPr>
          <p:cNvPr id="2" name="TextBox 1"/>
          <p:cNvSpPr txBox="1"/>
          <p:nvPr/>
        </p:nvSpPr>
        <p:spPr>
          <a:xfrm>
            <a:off x="198313" y="1954476"/>
            <a:ext cx="4644031" cy="3970318"/>
          </a:xfrm>
          <a:prstGeom prst="rect">
            <a:avLst/>
          </a:prstGeom>
          <a:noFill/>
        </p:spPr>
        <p:txBody>
          <a:bodyPr wrap="square" rtlCol="0">
            <a:spAutoFit/>
          </a:bodyPr>
          <a:lstStyle/>
          <a:p>
            <a:pPr marL="285750" indent="-285750">
              <a:buFont typeface="Arial" panose="020B0604020202020204" pitchFamily="34" charset="0"/>
              <a:buChar char="•"/>
            </a:pPr>
            <a:r>
              <a:rPr lang="en-US" sz="3600" b="1" dirty="0"/>
              <a:t>Course Material &amp; Learning</a:t>
            </a:r>
            <a:endParaRPr lang="en-US" sz="3600" b="1" dirty="0">
              <a:solidFill>
                <a:schemeClr val="accent1">
                  <a:lumMod val="75000"/>
                </a:schemeClr>
              </a:solidFill>
            </a:endParaRPr>
          </a:p>
          <a:p>
            <a:pPr marL="285750" indent="-285750">
              <a:buFont typeface="Arial" panose="020B0604020202020204" pitchFamily="34" charset="0"/>
              <a:buChar char="•"/>
            </a:pPr>
            <a:r>
              <a:rPr lang="en-US" sz="3600" b="1" dirty="0"/>
              <a:t>Study Time</a:t>
            </a:r>
          </a:p>
          <a:p>
            <a:pPr marL="742950" lvl="1" indent="-285750">
              <a:buFont typeface="Arial" panose="020B0604020202020204" pitchFamily="34" charset="0"/>
              <a:buChar char="•"/>
            </a:pPr>
            <a:r>
              <a:rPr lang="en-US" sz="3600" b="1" dirty="0"/>
              <a:t>2-3 hours per credit hour </a:t>
            </a:r>
          </a:p>
          <a:p>
            <a:pPr marL="285750" indent="-285750">
              <a:buFont typeface="Arial" panose="020B0604020202020204" pitchFamily="34" charset="0"/>
              <a:buChar char="•"/>
            </a:pPr>
            <a:r>
              <a:rPr lang="en-US" sz="3600" b="1" dirty="0"/>
              <a:t>Grades</a:t>
            </a:r>
          </a:p>
          <a:p>
            <a:pPr marL="285750" indent="-285750">
              <a:buFont typeface="Arial" panose="020B0604020202020204" pitchFamily="34" charset="0"/>
              <a:buChar char="•"/>
            </a:pPr>
            <a:r>
              <a:rPr lang="en-US" sz="3600" b="1" dirty="0"/>
              <a:t>Parent Role - FERPA</a:t>
            </a:r>
          </a:p>
        </p:txBody>
      </p:sp>
      <p:pic>
        <p:nvPicPr>
          <p:cNvPr id="5" name="Picture 4">
            <a:extLst>
              <a:ext uri="{FF2B5EF4-FFF2-40B4-BE49-F238E27FC236}">
                <a16:creationId xmlns:a16="http://schemas.microsoft.com/office/drawing/2014/main" id="{4E9A2B53-9C43-2645-86DF-15B42AB638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5280" y="2267194"/>
            <a:ext cx="4876800" cy="3657600"/>
          </a:xfrm>
          <a:prstGeom prst="rect">
            <a:avLst/>
          </a:prstGeom>
        </p:spPr>
      </p:pic>
    </p:spTree>
    <p:extLst>
      <p:ext uri="{BB962C8B-B14F-4D97-AF65-F5344CB8AC3E}">
        <p14:creationId xmlns:p14="http://schemas.microsoft.com/office/powerpoint/2010/main" val="78374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40293" y="215084"/>
            <a:ext cx="5047324" cy="1391079"/>
          </a:xfrm>
          <a:prstGeom prst="rect">
            <a:avLst/>
          </a:prstGeom>
          <a:ln w="34925">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C00000"/>
                </a:solidFill>
                <a:latin typeface="Arial Black" panose="020B0A04020102020204" pitchFamily="34" charset="0"/>
              </a:rPr>
              <a:t>What does College Ready mean? </a:t>
            </a:r>
          </a:p>
        </p:txBody>
      </p:sp>
      <p:sp>
        <p:nvSpPr>
          <p:cNvPr id="6" name="TextBox 5"/>
          <p:cNvSpPr txBox="1"/>
          <p:nvPr/>
        </p:nvSpPr>
        <p:spPr>
          <a:xfrm>
            <a:off x="205740" y="2099177"/>
            <a:ext cx="8938260"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a:t>College Ready is more than just academics</a:t>
            </a:r>
          </a:p>
        </p:txBody>
      </p:sp>
      <p:sp>
        <p:nvSpPr>
          <p:cNvPr id="7" name="TextBox 6"/>
          <p:cNvSpPr txBox="1"/>
          <p:nvPr/>
        </p:nvSpPr>
        <p:spPr>
          <a:xfrm>
            <a:off x="-80243" y="2976102"/>
            <a:ext cx="6150324" cy="3323987"/>
          </a:xfrm>
          <a:prstGeom prst="rect">
            <a:avLst/>
          </a:prstGeom>
          <a:noFill/>
        </p:spPr>
        <p:txBody>
          <a:bodyPr wrap="square" rtlCol="0">
            <a:spAutoFit/>
          </a:bodyPr>
          <a:lstStyle/>
          <a:p>
            <a:pPr marL="1028700" lvl="1" indent="-571500">
              <a:buFont typeface="Wingdings" panose="05000000000000000000" pitchFamily="2" charset="2"/>
              <a:buChar char="Ø"/>
            </a:pPr>
            <a:r>
              <a:rPr lang="en-US" sz="3200" b="1" dirty="0"/>
              <a:t>Emotional, Mental &amp; Social Readiness</a:t>
            </a:r>
          </a:p>
          <a:p>
            <a:pPr marL="1028700" lvl="1" indent="-571500">
              <a:buFont typeface="Wingdings" panose="05000000000000000000" pitchFamily="2" charset="2"/>
              <a:buChar char="Ø"/>
            </a:pPr>
            <a:r>
              <a:rPr lang="en-US" sz="3200" b="1" dirty="0"/>
              <a:t>Time Management and Organization Skills</a:t>
            </a:r>
          </a:p>
          <a:p>
            <a:pPr marL="1028700" lvl="1" indent="-571500">
              <a:buFont typeface="Wingdings" panose="05000000000000000000" pitchFamily="2" charset="2"/>
              <a:buChar char="Ø"/>
            </a:pPr>
            <a:r>
              <a:rPr lang="en-US" sz="3200" b="1" dirty="0"/>
              <a:t>GPA Impact</a:t>
            </a:r>
          </a:p>
          <a:p>
            <a:pPr marL="1028700" lvl="1" indent="-571500">
              <a:buFont typeface="Wingdings" panose="05000000000000000000" pitchFamily="2" charset="2"/>
              <a:buChar char="Ø"/>
            </a:pPr>
            <a:r>
              <a:rPr lang="en-US" sz="3200" b="1" dirty="0"/>
              <a:t>Future Financial Aid</a:t>
            </a:r>
          </a:p>
          <a:p>
            <a:endParaRPr lang="en-US" dirty="0"/>
          </a:p>
        </p:txBody>
      </p:sp>
      <p:pic>
        <p:nvPicPr>
          <p:cNvPr id="3" name="Picture 2">
            <a:extLst>
              <a:ext uri="{FF2B5EF4-FFF2-40B4-BE49-F238E27FC236}">
                <a16:creationId xmlns:a16="http://schemas.microsoft.com/office/drawing/2014/main" id="{80113BCE-E276-064C-B9A9-9F8E3D3A05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5152" y="3937009"/>
            <a:ext cx="2853933" cy="2140450"/>
          </a:xfrm>
          <a:prstGeom prst="rect">
            <a:avLst/>
          </a:prstGeom>
        </p:spPr>
      </p:pic>
    </p:spTree>
    <p:extLst>
      <p:ext uri="{BB962C8B-B14F-4D97-AF65-F5344CB8AC3E}">
        <p14:creationId xmlns:p14="http://schemas.microsoft.com/office/powerpoint/2010/main" val="2029950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E4A52B2-C994-B54A-8277-C151D78C4D2E}"/>
              </a:ext>
            </a:extLst>
          </p:cNvPr>
          <p:cNvSpPr txBox="1">
            <a:spLocks/>
          </p:cNvSpPr>
          <p:nvPr/>
        </p:nvSpPr>
        <p:spPr>
          <a:xfrm>
            <a:off x="375466" y="334354"/>
            <a:ext cx="5047324" cy="1391079"/>
          </a:xfrm>
          <a:prstGeom prst="rect">
            <a:avLst/>
          </a:prstGeom>
          <a:ln w="34925">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C00000"/>
                </a:solidFill>
                <a:latin typeface="Arial Black" panose="020B0A04020102020204" pitchFamily="34" charset="0"/>
              </a:rPr>
              <a:t>Steps to Get Started at Sinclair</a:t>
            </a:r>
          </a:p>
        </p:txBody>
      </p:sp>
      <p:pic>
        <p:nvPicPr>
          <p:cNvPr id="11" name="Picture 10">
            <a:extLst>
              <a:ext uri="{FF2B5EF4-FFF2-40B4-BE49-F238E27FC236}">
                <a16:creationId xmlns:a16="http://schemas.microsoft.com/office/drawing/2014/main" id="{9C4B8BF1-0F74-8E48-90F6-6865BEFAB20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4826" b="18250"/>
          <a:stretch/>
        </p:blipFill>
        <p:spPr>
          <a:xfrm>
            <a:off x="0" y="2168718"/>
            <a:ext cx="9144000" cy="4689282"/>
          </a:xfrm>
          <a:prstGeom prst="rect">
            <a:avLst/>
          </a:prstGeom>
        </p:spPr>
      </p:pic>
    </p:spTree>
    <p:extLst>
      <p:ext uri="{BB962C8B-B14F-4D97-AF65-F5344CB8AC3E}">
        <p14:creationId xmlns:p14="http://schemas.microsoft.com/office/powerpoint/2010/main" val="2936396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5533</TotalTime>
  <Words>1561</Words>
  <Application>Microsoft Office PowerPoint</Application>
  <PresentationFormat>On-screen Show (4:3)</PresentationFormat>
  <Paragraphs>203</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Arial Black</vt:lpstr>
      <vt:lpstr>Segoe UI</vt:lpstr>
      <vt:lpstr>Arial</vt:lpstr>
      <vt:lpstr>Calibri Light</vt:lpstr>
      <vt:lpstr>Calibri</vt:lpstr>
      <vt:lpstr>Wingdings</vt:lpstr>
      <vt:lpstr>Custom Design</vt:lpstr>
      <vt:lpstr>PowerPoint Presentation</vt:lpstr>
      <vt:lpstr>What is College Credit 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Sinclair CCP Students Succeed</vt:lpstr>
      <vt:lpstr>PowerPoint Presentation</vt:lpstr>
      <vt:lpstr>Phone (937) 512-5188 • Fax  (937) 512-3310 ccplus@sinclair.edu</vt:lpstr>
      <vt:lpstr>QUESTIONS</vt:lpstr>
    </vt:vector>
  </TitlesOfParts>
  <Company>Sinclair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Gonsiska</dc:creator>
  <cp:lastModifiedBy>Rosalyn Brubaker</cp:lastModifiedBy>
  <cp:revision>336</cp:revision>
  <cp:lastPrinted>2016-11-03T16:40:12Z</cp:lastPrinted>
  <dcterms:created xsi:type="dcterms:W3CDTF">2013-01-11T21:28:37Z</dcterms:created>
  <dcterms:modified xsi:type="dcterms:W3CDTF">2020-01-24T13:08:28Z</dcterms:modified>
</cp:coreProperties>
</file>