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7010400" cy="9296400"/>
  <p:embeddedFontLst>
    <p:embeddedFont>
      <p:font typeface="Arial Black" panose="020B0A04020102020204" pitchFamily="34" charset="0"/>
      <p:regular r:id="rId20"/>
      <p:bold r:id="rId21"/>
    </p:embeddedFont>
    <p:embeddedFont>
      <p:font typeface="Calibri" panose="020F0502020204030204" pitchFamily="34" charset="0"/>
      <p:regular r:id="rId22"/>
      <p:bold r:id="rId23"/>
      <p:italic r:id="rId24"/>
      <p:boldItalic r:id="rId25"/>
    </p:embeddedFont>
    <p:embeddedFont>
      <p:font typeface="Noto Sans"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23S4+YivxIgTyx4LfWbKqhQgy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431680-EBE2-49D0-849E-1F9CFA8E0AF4}">
  <a:tblStyle styleId="{04431680-EBE2-49D0-849E-1F9CFA8E0AF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1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Welcome and introductions</a:t>
            </a:r>
            <a:endParaRPr/>
          </a:p>
          <a:p>
            <a:pPr marL="0" lvl="0" indent="0" algn="l" rtl="0">
              <a:lnSpc>
                <a:spcPct val="100000"/>
              </a:lnSpc>
              <a:spcBef>
                <a:spcPts val="0"/>
              </a:spcBef>
              <a:spcAft>
                <a:spcPts val="0"/>
              </a:spcAft>
              <a:buSzPts val="1400"/>
              <a:buNone/>
            </a:pPr>
            <a:r>
              <a:rPr lang="en-US"/>
              <a:t>Explain that you will go over the basics of what is college credit plus, why CCP is a good option for students/families, things to consider, and then steps to get started at Sinclair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Clr>
                <a:schemeClr val="dk1"/>
              </a:buClr>
              <a:buSzPts val="1200"/>
              <a:buFont typeface="Arial"/>
              <a:buChar char="•"/>
            </a:pPr>
            <a:r>
              <a:rPr lang="en-US"/>
              <a:t>Our Application Process is 2-Fold</a:t>
            </a:r>
            <a:endParaRPr/>
          </a:p>
          <a:p>
            <a:pPr marL="628650" lvl="1" indent="-171450" algn="l" rtl="0">
              <a:lnSpc>
                <a:spcPct val="100000"/>
              </a:lnSpc>
              <a:spcBef>
                <a:spcPts val="0"/>
              </a:spcBef>
              <a:spcAft>
                <a:spcPts val="0"/>
              </a:spcAft>
              <a:buClr>
                <a:schemeClr val="dk1"/>
              </a:buClr>
              <a:buSzPts val="1200"/>
              <a:buFont typeface="Arial"/>
              <a:buChar char="•"/>
            </a:pPr>
            <a:r>
              <a:rPr lang="en-US"/>
              <a:t>Students will need to complete their online CCP application </a:t>
            </a:r>
            <a:endParaRPr/>
          </a:p>
          <a:p>
            <a:pPr marL="628650" lvl="1" indent="-171450" algn="l" rtl="0">
              <a:lnSpc>
                <a:spcPct val="100000"/>
              </a:lnSpc>
              <a:spcBef>
                <a:spcPts val="0"/>
              </a:spcBef>
              <a:spcAft>
                <a:spcPts val="0"/>
              </a:spcAft>
              <a:buClr>
                <a:schemeClr val="dk1"/>
              </a:buClr>
              <a:buSzPts val="1200"/>
              <a:buFont typeface="Arial"/>
              <a:buChar char="•"/>
            </a:pPr>
            <a:r>
              <a:rPr lang="en-US"/>
              <a:t>They will also need to complete a Parent and School Authorization Form</a:t>
            </a:r>
            <a:endParaRPr/>
          </a:p>
          <a:p>
            <a:pPr marL="1085850" lvl="2" indent="-171450" algn="l" rtl="0">
              <a:lnSpc>
                <a:spcPct val="100000"/>
              </a:lnSpc>
              <a:spcBef>
                <a:spcPts val="0"/>
              </a:spcBef>
              <a:spcAft>
                <a:spcPts val="0"/>
              </a:spcAft>
              <a:buClr>
                <a:schemeClr val="dk1"/>
              </a:buClr>
              <a:buSzPts val="1200"/>
              <a:buFont typeface="Arial"/>
              <a:buChar char="•"/>
            </a:pPr>
            <a:r>
              <a:rPr lang="en-US"/>
              <a:t>This will be completed by the parent and then by your school representative</a:t>
            </a:r>
            <a:endParaRPr/>
          </a:p>
          <a:p>
            <a:pPr marL="628650" lvl="1" indent="-171450" algn="l" rtl="0">
              <a:lnSpc>
                <a:spcPct val="100000"/>
              </a:lnSpc>
              <a:spcBef>
                <a:spcPts val="0"/>
              </a:spcBef>
              <a:spcAft>
                <a:spcPts val="0"/>
              </a:spcAft>
              <a:buClr>
                <a:schemeClr val="dk1"/>
              </a:buClr>
              <a:buSzPts val="1200"/>
              <a:buFont typeface="Arial"/>
              <a:buChar char="•"/>
            </a:pPr>
            <a:r>
              <a:rPr lang="en-US"/>
              <a:t>After this information is received students/families will receive a letter detailing their next steps</a:t>
            </a:r>
            <a:endParaRPr/>
          </a:p>
          <a:p>
            <a:pPr marL="1085850" lvl="2" indent="-171450" algn="l" rtl="0">
              <a:lnSpc>
                <a:spcPct val="100000"/>
              </a:lnSpc>
              <a:spcBef>
                <a:spcPts val="0"/>
              </a:spcBef>
              <a:spcAft>
                <a:spcPts val="0"/>
              </a:spcAft>
              <a:buClr>
                <a:schemeClr val="dk1"/>
              </a:buClr>
              <a:buSzPts val="1200"/>
              <a:buFont typeface="Arial"/>
              <a:buChar char="•"/>
            </a:pPr>
            <a:r>
              <a:rPr lang="en-US"/>
              <a:t>Needs Testing- This will be a conditional admittance and students will still need to test college ready before registering</a:t>
            </a:r>
            <a:endParaRPr/>
          </a:p>
          <a:p>
            <a:pPr marL="1085850" lvl="2" indent="-171450" algn="l" rtl="0">
              <a:lnSpc>
                <a:spcPct val="100000"/>
              </a:lnSpc>
              <a:spcBef>
                <a:spcPts val="0"/>
              </a:spcBef>
              <a:spcAft>
                <a:spcPts val="0"/>
              </a:spcAft>
              <a:buClr>
                <a:schemeClr val="dk1"/>
              </a:buClr>
              <a:buSzPts val="1200"/>
              <a:buFont typeface="Arial"/>
              <a:buChar char="•"/>
            </a:pPr>
            <a:r>
              <a:rPr lang="en-US"/>
              <a:t>Accepted with information concerning registration and next steps </a:t>
            </a:r>
            <a:endParaRPr/>
          </a:p>
        </p:txBody>
      </p:sp>
      <p:sp>
        <p:nvSpPr>
          <p:cNvPr id="161" name="Google Shape;161;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Clr>
                <a:schemeClr val="dk1"/>
              </a:buClr>
              <a:buSzPts val="1200"/>
              <a:buFont typeface="Arial"/>
              <a:buChar char="•"/>
            </a:pPr>
            <a:r>
              <a:rPr lang="en-US"/>
              <a:t>Discuss the testing requirements and what scores are considered college ready</a:t>
            </a:r>
            <a:endParaRPr/>
          </a:p>
          <a:p>
            <a:pPr marL="171450" lvl="0" indent="-171450" algn="l" rtl="0">
              <a:lnSpc>
                <a:spcPct val="100000"/>
              </a:lnSpc>
              <a:spcBef>
                <a:spcPts val="0"/>
              </a:spcBef>
              <a:spcAft>
                <a:spcPts val="0"/>
              </a:spcAft>
              <a:buClr>
                <a:schemeClr val="dk1"/>
              </a:buClr>
              <a:buSzPts val="1200"/>
              <a:buFont typeface="Arial"/>
              <a:buChar char="•"/>
            </a:pPr>
            <a:r>
              <a:rPr lang="en-US"/>
              <a:t>Discuss that it is ok if you have not taken the ACT/SAT’s, we offer a placement test. </a:t>
            </a:r>
            <a:endParaRPr/>
          </a:p>
          <a:p>
            <a:pPr marL="171450" lvl="0" indent="-171450" algn="l" rtl="0">
              <a:lnSpc>
                <a:spcPct val="100000"/>
              </a:lnSpc>
              <a:spcBef>
                <a:spcPts val="0"/>
              </a:spcBef>
              <a:spcAft>
                <a:spcPts val="0"/>
              </a:spcAft>
              <a:buClr>
                <a:schemeClr val="dk1"/>
              </a:buClr>
              <a:buSzPts val="1200"/>
              <a:buFont typeface="Arial"/>
              <a:buChar char="•"/>
            </a:pPr>
            <a:r>
              <a:rPr lang="en-US"/>
              <a:t>Standard Error of Measurement </a:t>
            </a:r>
            <a:endParaRPr/>
          </a:p>
          <a:p>
            <a:pPr marL="628650" lvl="1" indent="-171450" algn="l" rtl="0">
              <a:lnSpc>
                <a:spcPct val="100000"/>
              </a:lnSpc>
              <a:spcBef>
                <a:spcPts val="0"/>
              </a:spcBef>
              <a:spcAft>
                <a:spcPts val="0"/>
              </a:spcAft>
              <a:buClr>
                <a:schemeClr val="dk1"/>
              </a:buClr>
              <a:buSzPts val="1200"/>
              <a:buFont typeface="Arial"/>
              <a:buChar char="•"/>
            </a:pPr>
            <a:r>
              <a:rPr lang="en-US"/>
              <a:t>Students who do not test “college-ready” still have options </a:t>
            </a:r>
            <a:endParaRPr/>
          </a:p>
          <a:p>
            <a:pPr marL="628650" lvl="1" indent="-171450" algn="l" rtl="0">
              <a:lnSpc>
                <a:spcPct val="100000"/>
              </a:lnSpc>
              <a:spcBef>
                <a:spcPts val="0"/>
              </a:spcBef>
              <a:spcAft>
                <a:spcPts val="0"/>
              </a:spcAft>
              <a:buClr>
                <a:schemeClr val="dk1"/>
              </a:buClr>
              <a:buSzPts val="1200"/>
              <a:buFont typeface="Arial"/>
              <a:buChar char="•"/>
            </a:pPr>
            <a:r>
              <a:rPr lang="en-US"/>
              <a:t>ACT English 16-17</a:t>
            </a:r>
            <a:endParaRPr/>
          </a:p>
          <a:p>
            <a:pPr marL="628650" lvl="1" indent="-171450" algn="l" rtl="0">
              <a:lnSpc>
                <a:spcPct val="100000"/>
              </a:lnSpc>
              <a:spcBef>
                <a:spcPts val="0"/>
              </a:spcBef>
              <a:spcAft>
                <a:spcPts val="0"/>
              </a:spcAft>
              <a:buClr>
                <a:schemeClr val="dk1"/>
              </a:buClr>
              <a:buSzPts val="1200"/>
              <a:buFont typeface="Arial"/>
              <a:buChar char="•"/>
            </a:pPr>
            <a:r>
              <a:rPr lang="en-US"/>
              <a:t>ACT Math 20-21</a:t>
            </a:r>
            <a:endParaRPr/>
          </a:p>
          <a:p>
            <a:pPr marL="628650" lvl="1" indent="-171450" algn="l" rtl="0">
              <a:lnSpc>
                <a:spcPct val="100000"/>
              </a:lnSpc>
              <a:spcBef>
                <a:spcPts val="0"/>
              </a:spcBef>
              <a:spcAft>
                <a:spcPts val="0"/>
              </a:spcAft>
              <a:buClr>
                <a:schemeClr val="dk1"/>
              </a:buClr>
              <a:buSzPts val="1200"/>
              <a:buFont typeface="Arial"/>
              <a:buChar char="•"/>
            </a:pPr>
            <a:r>
              <a:rPr lang="en-US"/>
              <a:t>Writeplacer 4</a:t>
            </a:r>
            <a:endParaRPr/>
          </a:p>
          <a:p>
            <a:pPr marL="628650" lvl="1" indent="-171450" algn="l" rtl="0">
              <a:lnSpc>
                <a:spcPct val="100000"/>
              </a:lnSpc>
              <a:spcBef>
                <a:spcPts val="0"/>
              </a:spcBef>
              <a:spcAft>
                <a:spcPts val="0"/>
              </a:spcAft>
              <a:buClr>
                <a:schemeClr val="dk1"/>
              </a:buClr>
              <a:buSzPts val="1200"/>
              <a:buFont typeface="Arial"/>
              <a:buChar char="•"/>
            </a:pPr>
            <a:r>
              <a:rPr lang="en-US"/>
              <a:t>ALEKS 40-45</a:t>
            </a:r>
            <a:endParaRPr/>
          </a:p>
          <a:p>
            <a:pPr marL="628650" lvl="1" indent="-171450" algn="l" rtl="0">
              <a:lnSpc>
                <a:spcPct val="100000"/>
              </a:lnSpc>
              <a:spcBef>
                <a:spcPts val="0"/>
              </a:spcBef>
              <a:spcAft>
                <a:spcPts val="0"/>
              </a:spcAft>
              <a:buClr>
                <a:schemeClr val="dk1"/>
              </a:buClr>
              <a:buSzPts val="1200"/>
              <a:buFont typeface="Arial"/>
              <a:buChar char="•"/>
            </a:pPr>
            <a:r>
              <a:rPr lang="en-US"/>
              <a:t>Must have a 3.0 cum. GPA or a letter of recommendation from a counselor, administrator or career tech advisor </a:t>
            </a:r>
            <a:endParaRPr/>
          </a:p>
          <a:p>
            <a:pPr marL="171450" marR="0" lvl="0" indent="-171450" algn="l" rtl="0">
              <a:lnSpc>
                <a:spcPct val="100000"/>
              </a:lnSpc>
              <a:spcBef>
                <a:spcPts val="0"/>
              </a:spcBef>
              <a:spcAft>
                <a:spcPts val="0"/>
              </a:spcAft>
              <a:buClr>
                <a:schemeClr val="dk1"/>
              </a:buClr>
              <a:buSzPts val="1200"/>
              <a:buFont typeface="Arial"/>
              <a:buChar char="•"/>
            </a:pPr>
            <a:r>
              <a:rPr lang="en-US"/>
              <a:t>Discuss the 28 Steps to Really College Ready Student (on shared drive)</a:t>
            </a: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171" name="Google Shape;171;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d376a8091_0_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fd376a8091_0_12:notes"/>
          <p:cNvSpPr txBox="1">
            <a:spLocks noGrp="1"/>
          </p:cNvSpPr>
          <p:nvPr>
            <p:ph type="body" idx="1"/>
          </p:nvPr>
        </p:nvSpPr>
        <p:spPr>
          <a:xfrm>
            <a:off x="701040" y="4415790"/>
            <a:ext cx="560832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b="1"/>
          </a:p>
        </p:txBody>
      </p:sp>
      <p:sp>
        <p:nvSpPr>
          <p:cNvPr id="180" name="Google Shape;180;gfd376a8091_0_12:notes"/>
          <p:cNvSpPr txBox="1">
            <a:spLocks noGrp="1"/>
          </p:cNvSpPr>
          <p:nvPr>
            <p:ph type="sldNum" idx="12"/>
          </p:nvPr>
        </p:nvSpPr>
        <p:spPr>
          <a:xfrm>
            <a:off x="3970938" y="8829967"/>
            <a:ext cx="303784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Clr>
                <a:schemeClr val="dk1"/>
              </a:buClr>
              <a:buSzPts val="1200"/>
              <a:buFont typeface="Arial"/>
              <a:buChar char="•"/>
            </a:pPr>
            <a:r>
              <a:rPr lang="en-US"/>
              <a:t>Sinclair offers two in-person orientations and an online orientation. Students need to complete this orientation to ensure they are prepared for their college career. Parents can also go through the online orientation. </a:t>
            </a:r>
            <a:endParaRPr/>
          </a:p>
          <a:p>
            <a:pPr marL="171450" lvl="0" indent="-171450" algn="l" rtl="0">
              <a:lnSpc>
                <a:spcPct val="100000"/>
              </a:lnSpc>
              <a:spcBef>
                <a:spcPts val="1200"/>
              </a:spcBef>
              <a:spcAft>
                <a:spcPts val="0"/>
              </a:spcAft>
              <a:buClr>
                <a:schemeClr val="dk1"/>
              </a:buClr>
              <a:buSzPts val="1200"/>
              <a:buFont typeface="Arial"/>
              <a:buChar char="•"/>
            </a:pPr>
            <a:r>
              <a:rPr lang="en-US"/>
              <a:t>Once you have determined completed the application and admission process and tested for readiness, you will want to register. </a:t>
            </a:r>
            <a:endParaRPr/>
          </a:p>
          <a:p>
            <a:pPr marL="171450" lvl="0" indent="-171450" algn="l" rtl="0">
              <a:lnSpc>
                <a:spcPct val="100000"/>
              </a:lnSpc>
              <a:spcBef>
                <a:spcPts val="1200"/>
              </a:spcBef>
              <a:spcAft>
                <a:spcPts val="0"/>
              </a:spcAft>
              <a:buClr>
                <a:schemeClr val="dk1"/>
              </a:buClr>
              <a:buSzPts val="1200"/>
              <a:buFont typeface="Arial"/>
              <a:buChar char="•"/>
            </a:pPr>
            <a:r>
              <a:rPr lang="en-US"/>
              <a:t>Before Registering consider the following: </a:t>
            </a:r>
            <a:endParaRPr/>
          </a:p>
          <a:p>
            <a:pPr marL="628650" lvl="1" indent="-171450" algn="l" rtl="0">
              <a:lnSpc>
                <a:spcPct val="100000"/>
              </a:lnSpc>
              <a:spcBef>
                <a:spcPts val="1200"/>
              </a:spcBef>
              <a:spcAft>
                <a:spcPts val="0"/>
              </a:spcAft>
              <a:buClr>
                <a:schemeClr val="dk1"/>
              </a:buClr>
              <a:buSzPts val="1200"/>
              <a:buFont typeface="Arial"/>
              <a:buChar char="•"/>
            </a:pPr>
            <a:r>
              <a:rPr lang="en-US"/>
              <a:t>College advisors will help students know which courses they can take</a:t>
            </a:r>
            <a:endParaRPr/>
          </a:p>
          <a:p>
            <a:pPr marL="1085850" lvl="2" indent="-171450" algn="l" rtl="0">
              <a:lnSpc>
                <a:spcPct val="100000"/>
              </a:lnSpc>
              <a:spcBef>
                <a:spcPts val="1200"/>
              </a:spcBef>
              <a:spcAft>
                <a:spcPts val="0"/>
              </a:spcAft>
              <a:buClr>
                <a:schemeClr val="dk1"/>
              </a:buClr>
              <a:buSzPts val="1200"/>
              <a:buFont typeface="Arial"/>
              <a:buChar char="•"/>
            </a:pPr>
            <a:r>
              <a:rPr lang="en-US"/>
              <a:t>Based on assessment scores</a:t>
            </a:r>
            <a:endParaRPr/>
          </a:p>
          <a:p>
            <a:pPr marL="1085850" lvl="2" indent="-171450" algn="l" rtl="0">
              <a:lnSpc>
                <a:spcPct val="100000"/>
              </a:lnSpc>
              <a:spcBef>
                <a:spcPts val="1200"/>
              </a:spcBef>
              <a:spcAft>
                <a:spcPts val="0"/>
              </a:spcAft>
              <a:buClr>
                <a:schemeClr val="dk1"/>
              </a:buClr>
              <a:buSzPts val="1200"/>
              <a:buFont typeface="Arial"/>
              <a:buChar char="•"/>
            </a:pPr>
            <a:r>
              <a:rPr lang="en-US"/>
              <a:t>Based on course prerequisites </a:t>
            </a:r>
            <a:endParaRPr/>
          </a:p>
          <a:p>
            <a:pPr marL="628650" lvl="1" indent="-171450" algn="l" rtl="0">
              <a:lnSpc>
                <a:spcPct val="100000"/>
              </a:lnSpc>
              <a:spcBef>
                <a:spcPts val="1200"/>
              </a:spcBef>
              <a:spcAft>
                <a:spcPts val="0"/>
              </a:spcAft>
              <a:buClr>
                <a:schemeClr val="dk1"/>
              </a:buClr>
              <a:buSzPts val="1200"/>
              <a:buFont typeface="Arial"/>
              <a:buChar char="•"/>
            </a:pPr>
            <a:r>
              <a:rPr lang="en-US"/>
              <a:t>Courses can satisfy high school graduation requirements</a:t>
            </a:r>
            <a:endParaRPr/>
          </a:p>
          <a:p>
            <a:pPr marL="1085850" lvl="2" indent="-171450" algn="l" rtl="0">
              <a:lnSpc>
                <a:spcPct val="100000"/>
              </a:lnSpc>
              <a:spcBef>
                <a:spcPts val="1200"/>
              </a:spcBef>
              <a:spcAft>
                <a:spcPts val="0"/>
              </a:spcAft>
              <a:buClr>
                <a:schemeClr val="dk1"/>
              </a:buClr>
              <a:buSzPts val="1200"/>
              <a:buFont typeface="Arial"/>
              <a:buChar char="•"/>
            </a:pPr>
            <a:r>
              <a:rPr lang="en-US"/>
              <a:t>School counselors can help students understand requirements and course substitutions</a:t>
            </a:r>
            <a:endParaRPr/>
          </a:p>
          <a:p>
            <a:pPr marL="628650" lvl="1" indent="-171450" algn="l" rtl="0">
              <a:lnSpc>
                <a:spcPct val="100000"/>
              </a:lnSpc>
              <a:spcBef>
                <a:spcPts val="1200"/>
              </a:spcBef>
              <a:spcAft>
                <a:spcPts val="0"/>
              </a:spcAft>
              <a:buClr>
                <a:schemeClr val="dk1"/>
              </a:buClr>
              <a:buSzPts val="1200"/>
              <a:buFont typeface="Arial"/>
              <a:buChar char="•"/>
            </a:pPr>
            <a:r>
              <a:rPr lang="en-US"/>
              <a:t>Courses must be college-level or non-remedial </a:t>
            </a:r>
            <a:endParaRPr/>
          </a:p>
          <a:p>
            <a:pPr marL="628650" lvl="1" indent="-171450" algn="l" rtl="0">
              <a:lnSpc>
                <a:spcPct val="100000"/>
              </a:lnSpc>
              <a:spcBef>
                <a:spcPts val="1200"/>
              </a:spcBef>
              <a:spcAft>
                <a:spcPts val="0"/>
              </a:spcAft>
              <a:buClr>
                <a:schemeClr val="dk1"/>
              </a:buClr>
              <a:buSzPts val="1200"/>
              <a:buFont typeface="Arial"/>
              <a:buChar char="•"/>
            </a:pPr>
            <a:r>
              <a:rPr lang="en-US"/>
              <a:t>Courses must be nonreligious </a:t>
            </a:r>
            <a:endParaRPr/>
          </a:p>
          <a:p>
            <a:pPr marL="457200" lvl="1" indent="0" algn="l" rtl="0">
              <a:lnSpc>
                <a:spcPct val="100000"/>
              </a:lnSpc>
              <a:spcBef>
                <a:spcPts val="1200"/>
              </a:spcBef>
              <a:spcAft>
                <a:spcPts val="0"/>
              </a:spcAft>
              <a:buSzPts val="1400"/>
              <a:buNone/>
            </a:pPr>
            <a:endParaRPr/>
          </a:p>
          <a:p>
            <a:pPr marL="457200" lvl="1" indent="0" algn="l" rtl="0">
              <a:lnSpc>
                <a:spcPct val="100000"/>
              </a:lnSpc>
              <a:spcBef>
                <a:spcPts val="1200"/>
              </a:spcBef>
              <a:spcAft>
                <a:spcPts val="0"/>
              </a:spcAft>
              <a:buSzPts val="1400"/>
              <a:buNone/>
            </a:pPr>
            <a:endParaRPr/>
          </a:p>
        </p:txBody>
      </p:sp>
      <p:sp>
        <p:nvSpPr>
          <p:cNvPr id="189" name="Google Shape;189;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As a continuing student, you will still need to turn in your letter of intent to participate in CCP to your High School.</a:t>
            </a:r>
            <a:endParaRPr/>
          </a:p>
        </p:txBody>
      </p:sp>
      <p:sp>
        <p:nvSpPr>
          <p:cNvPr id="202" name="Google Shape;202;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8027" lvl="0" indent="-178027" algn="l" rtl="0">
              <a:lnSpc>
                <a:spcPct val="100000"/>
              </a:lnSpc>
              <a:spcBef>
                <a:spcPts val="0"/>
              </a:spcBef>
              <a:spcAft>
                <a:spcPts val="0"/>
              </a:spcAft>
              <a:buClr>
                <a:schemeClr val="dk1"/>
              </a:buClr>
              <a:buSzPts val="1200"/>
              <a:buFont typeface="Arial"/>
              <a:buChar char="•"/>
            </a:pPr>
            <a:r>
              <a:rPr lang="en-US"/>
              <a:t>Improved outcomes and student learning are central to what we do…</a:t>
            </a:r>
            <a:endParaRPr/>
          </a:p>
          <a:p>
            <a:pPr marL="178027" lvl="0" indent="-101827" algn="l" rtl="0">
              <a:lnSpc>
                <a:spcPct val="100000"/>
              </a:lnSpc>
              <a:spcBef>
                <a:spcPts val="0"/>
              </a:spcBef>
              <a:spcAft>
                <a:spcPts val="0"/>
              </a:spcAft>
              <a:buClr>
                <a:schemeClr val="dk1"/>
              </a:buClr>
              <a:buSzPts val="1200"/>
              <a:buFont typeface="Arial"/>
              <a:buNone/>
            </a:pPr>
            <a:endParaRPr/>
          </a:p>
          <a:p>
            <a:pPr marL="178027" lvl="0" indent="-178027" algn="l" rtl="0">
              <a:lnSpc>
                <a:spcPct val="100000"/>
              </a:lnSpc>
              <a:spcBef>
                <a:spcPts val="0"/>
              </a:spcBef>
              <a:spcAft>
                <a:spcPts val="0"/>
              </a:spcAft>
              <a:buClr>
                <a:schemeClr val="dk1"/>
              </a:buClr>
              <a:buSzPts val="1200"/>
              <a:buFont typeface="Arial"/>
              <a:buChar char="•"/>
            </a:pPr>
            <a:r>
              <a:rPr lang="en-US"/>
              <a:t>We want our high school students to do well and they are doing just that – 90% earned a passing grade and received credit</a:t>
            </a:r>
            <a:endParaRPr/>
          </a:p>
          <a:p>
            <a:pPr marL="178027" lvl="0" indent="-101827" algn="l" rtl="0">
              <a:lnSpc>
                <a:spcPct val="100000"/>
              </a:lnSpc>
              <a:spcBef>
                <a:spcPts val="0"/>
              </a:spcBef>
              <a:spcAft>
                <a:spcPts val="0"/>
              </a:spcAft>
              <a:buClr>
                <a:schemeClr val="dk1"/>
              </a:buClr>
              <a:buSzPts val="1200"/>
              <a:buFont typeface="Arial"/>
              <a:buNone/>
            </a:pPr>
            <a:endParaRPr/>
          </a:p>
          <a:p>
            <a:pPr marL="178027" lvl="0" indent="-178027" algn="l" rtl="0">
              <a:lnSpc>
                <a:spcPct val="100000"/>
              </a:lnSpc>
              <a:spcBef>
                <a:spcPts val="0"/>
              </a:spcBef>
              <a:spcAft>
                <a:spcPts val="0"/>
              </a:spcAft>
              <a:buClr>
                <a:schemeClr val="dk1"/>
              </a:buClr>
              <a:buSzPts val="1200"/>
              <a:buFont typeface="Arial"/>
              <a:buChar char="•"/>
            </a:pPr>
            <a:r>
              <a:rPr lang="en-US"/>
              <a:t>They are actually outperforming all other Sinclair students which signals to us that they have the academic, social and emotional skills to take on college level work.</a:t>
            </a:r>
            <a:endParaRPr/>
          </a:p>
          <a:p>
            <a:pPr marL="178027" lvl="0" indent="-101827" algn="l" rtl="0">
              <a:lnSpc>
                <a:spcPct val="100000"/>
              </a:lnSpc>
              <a:spcBef>
                <a:spcPts val="0"/>
              </a:spcBef>
              <a:spcAft>
                <a:spcPts val="0"/>
              </a:spcAft>
              <a:buClr>
                <a:schemeClr val="dk1"/>
              </a:buClr>
              <a:buSzPts val="1200"/>
              <a:buFont typeface="Arial"/>
              <a:buNone/>
            </a:pPr>
            <a:endParaRPr/>
          </a:p>
          <a:p>
            <a:pPr marL="178027" lvl="0" indent="-178027" algn="l" rtl="0">
              <a:lnSpc>
                <a:spcPct val="100000"/>
              </a:lnSpc>
              <a:spcBef>
                <a:spcPts val="0"/>
              </a:spcBef>
              <a:spcAft>
                <a:spcPts val="0"/>
              </a:spcAft>
              <a:buClr>
                <a:schemeClr val="dk1"/>
              </a:buClr>
              <a:buSzPts val="1200"/>
              <a:buFont typeface="Arial"/>
              <a:buChar char="•"/>
            </a:pPr>
            <a:r>
              <a:rPr lang="en-US"/>
              <a:t>They are graduating and continuing – 40 graduates this past year</a:t>
            </a:r>
            <a:endParaRPr/>
          </a:p>
        </p:txBody>
      </p:sp>
      <p:sp>
        <p:nvSpPr>
          <p:cNvPr id="210" name="Google Shape;210;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15</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endParaRPr/>
          </a:p>
        </p:txBody>
      </p:sp>
      <p:sp>
        <p:nvSpPr>
          <p:cNvPr id="229" name="Google Shape;229;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16</a:t>
            </a:fld>
            <a:endParaRPr>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endParaRPr/>
          </a:p>
        </p:txBody>
      </p:sp>
      <p:sp>
        <p:nvSpPr>
          <p:cNvPr id="237" name="Google Shape;237;p1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95250" algn="l" rtl="0">
              <a:lnSpc>
                <a:spcPct val="100000"/>
              </a:lnSpc>
              <a:spcBef>
                <a:spcPts val="0"/>
              </a:spcBef>
              <a:spcAft>
                <a:spcPts val="0"/>
              </a:spcAft>
              <a:buClr>
                <a:schemeClr val="dk1"/>
              </a:buClr>
              <a:buSzPts val="1200"/>
              <a:buFont typeface="Arial"/>
              <a:buNone/>
            </a:pPr>
            <a:endParaRPr/>
          </a:p>
        </p:txBody>
      </p:sp>
      <p:sp>
        <p:nvSpPr>
          <p:cNvPr id="93" name="Google Shape;93;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Clr>
                <a:schemeClr val="dk1"/>
              </a:buClr>
              <a:buSzPts val="1200"/>
              <a:buFont typeface="Arial"/>
              <a:buChar char="•"/>
            </a:pPr>
            <a:r>
              <a:rPr lang="en-US"/>
              <a:t>The basics of CCP – option for college-ready students in grades 7-12 to earn high school and college credit.  A way for students who are ready for advanced rigor to begin their college career BEFORE they graduate high school.  Some important factors to know about how the CCP program works while in high school…</a:t>
            </a:r>
            <a:endParaRPr/>
          </a:p>
        </p:txBody>
      </p:sp>
      <p:sp>
        <p:nvSpPr>
          <p:cNvPr id="100" name="Google Shape;100;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There were several State of Ohio rule changes for College Credit Plus students for the 2018-2019 school year. One of those is the </a:t>
            </a:r>
            <a:r>
              <a:rPr lang="en-US" sz="1200" b="1" i="0">
                <a:solidFill>
                  <a:schemeClr val="dk1"/>
                </a:solidFill>
                <a:latin typeface="Calibri"/>
                <a:ea typeface="Calibri"/>
                <a:cs typeface="Calibri"/>
                <a:sym typeface="Calibri"/>
              </a:rPr>
              <a:t>Course Eligibility</a:t>
            </a:r>
            <a:r>
              <a:rPr lang="en-US" sz="1200" b="0" i="0">
                <a:solidFill>
                  <a:schemeClr val="dk1"/>
                </a:solidFill>
                <a:latin typeface="Calibri"/>
                <a:ea typeface="Calibri"/>
                <a:cs typeface="Calibri"/>
                <a:sym typeface="Calibri"/>
              </a:rPr>
              <a:t> rule that went into effect beginning the Summer 2018 semester:</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"First 15" Rule: Students must complete 15 credit hours in Level I courses before progressing to Level II courses*</a:t>
            </a:r>
            <a:endParaRPr/>
          </a:p>
          <a:p>
            <a:pPr marL="628650" lvl="1" indent="-171450" algn="l" rtl="0">
              <a:lnSpc>
                <a:spcPct val="100000"/>
              </a:lnSpc>
              <a:spcBef>
                <a:spcPts val="0"/>
              </a:spcBef>
              <a:spcAft>
                <a:spcPts val="0"/>
              </a:spcAft>
              <a:buClr>
                <a:schemeClr val="dk1"/>
              </a:buClr>
              <a:buSzPts val="1200"/>
              <a:buFont typeface="Arial"/>
              <a:buChar char="•"/>
            </a:pPr>
            <a:r>
              <a:rPr lang="en-US" sz="1200" b="0" i="1">
                <a:solidFill>
                  <a:schemeClr val="dk1"/>
                </a:solidFill>
                <a:latin typeface="Calibri"/>
                <a:ea typeface="Calibri"/>
                <a:cs typeface="Calibri"/>
                <a:sym typeface="Calibri"/>
              </a:rPr>
              <a:t>*Exceptions may be given to students who test into a level II course or have AP/IB credit that places them into a level II course. See your CCP Coordinator for more information.</a:t>
            </a:r>
            <a:endParaRPr sz="1200" b="0" i="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b="1" i="0">
                <a:solidFill>
                  <a:schemeClr val="dk1"/>
                </a:solidFill>
                <a:latin typeface="Calibri"/>
                <a:ea typeface="Calibri"/>
                <a:cs typeface="Calibri"/>
                <a:sym typeface="Calibri"/>
              </a:rPr>
              <a:t>"</a:t>
            </a:r>
            <a:r>
              <a:rPr lang="en-US" sz="1200" b="0" i="0">
                <a:solidFill>
                  <a:schemeClr val="dk1"/>
                </a:solidFill>
                <a:latin typeface="Calibri"/>
                <a:ea typeface="Calibri"/>
                <a:cs typeface="Calibri"/>
                <a:sym typeface="Calibri"/>
              </a:rPr>
              <a:t>Non-Allowable Courses" Rule: students are now prohibited from taking certain courses under College Credit Plus Regulations.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All course eligibility information for Sinclair can be found on our website</a:t>
            </a:r>
            <a:endParaRPr sz="1200" b="0" i="0">
              <a:solidFill>
                <a:schemeClr val="dk1"/>
              </a:solidFill>
              <a:latin typeface="Calibri"/>
              <a:ea typeface="Calibri"/>
              <a:cs typeface="Calibri"/>
              <a:sym typeface="Calibri"/>
            </a:endParaRPr>
          </a:p>
        </p:txBody>
      </p:sp>
      <p:sp>
        <p:nvSpPr>
          <p:cNvPr id="108" name="Google Shape;108;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Clr>
                <a:schemeClr val="dk1"/>
              </a:buClr>
              <a:buSzPts val="1200"/>
              <a:buFont typeface="Arial"/>
              <a:buChar char="•"/>
            </a:pPr>
            <a:r>
              <a:rPr lang="en-US"/>
              <a:t>Accessible</a:t>
            </a:r>
            <a:endParaRPr/>
          </a:p>
          <a:p>
            <a:pPr marL="628650" lvl="1" indent="-171450" algn="l" rtl="0">
              <a:lnSpc>
                <a:spcPct val="100000"/>
              </a:lnSpc>
              <a:spcBef>
                <a:spcPts val="0"/>
              </a:spcBef>
              <a:spcAft>
                <a:spcPts val="0"/>
              </a:spcAft>
              <a:buClr>
                <a:schemeClr val="dk1"/>
              </a:buClr>
              <a:buSzPts val="1200"/>
              <a:buFont typeface="Arial"/>
              <a:buChar char="•"/>
            </a:pPr>
            <a:r>
              <a:rPr lang="en-US"/>
              <a:t>We have 5 campus location in the Miami Valley/Greater Cincinnati Area: Downtown Dayton, Courseview in Mason, Englewood, Huber Heights and Centerville soon to open. </a:t>
            </a:r>
            <a:endParaRPr/>
          </a:p>
          <a:p>
            <a:pPr marL="171450" lvl="0" indent="-171450" algn="l" rtl="0">
              <a:lnSpc>
                <a:spcPct val="100000"/>
              </a:lnSpc>
              <a:spcBef>
                <a:spcPts val="0"/>
              </a:spcBef>
              <a:spcAft>
                <a:spcPts val="0"/>
              </a:spcAft>
              <a:buClr>
                <a:schemeClr val="dk1"/>
              </a:buClr>
              <a:buSzPts val="1200"/>
              <a:buFont typeface="Arial"/>
              <a:buChar char="•"/>
            </a:pPr>
            <a:r>
              <a:rPr lang="en-US"/>
              <a:t>Transferable</a:t>
            </a:r>
            <a:endParaRPr/>
          </a:p>
          <a:p>
            <a:pPr marL="628650" lvl="1" indent="-171450" algn="l" rtl="0">
              <a:lnSpc>
                <a:spcPct val="100000"/>
              </a:lnSpc>
              <a:spcBef>
                <a:spcPts val="0"/>
              </a:spcBef>
              <a:spcAft>
                <a:spcPts val="0"/>
              </a:spcAft>
              <a:buClr>
                <a:schemeClr val="dk1"/>
              </a:buClr>
              <a:buSzPts val="1200"/>
              <a:buFont typeface="Arial"/>
              <a:buChar char="•"/>
            </a:pPr>
            <a:r>
              <a:rPr lang="en-US"/>
              <a:t>We have two double degree partnerships with two area universities that will allow students to start at Sinclair and then transfer seamlessly. The established relationships are with Wright State and the University of Dayton, known as the UD Academy. </a:t>
            </a:r>
            <a:endParaRPr/>
          </a:p>
          <a:p>
            <a:pPr marL="628650" lvl="1" indent="-171450" algn="l" rtl="0">
              <a:lnSpc>
                <a:spcPct val="100000"/>
              </a:lnSpc>
              <a:spcBef>
                <a:spcPts val="0"/>
              </a:spcBef>
              <a:spcAft>
                <a:spcPts val="0"/>
              </a:spcAft>
              <a:buClr>
                <a:schemeClr val="dk1"/>
              </a:buClr>
              <a:buSzPts val="1200"/>
              <a:buFont typeface="Arial"/>
              <a:buChar char="•"/>
            </a:pPr>
            <a:r>
              <a:rPr lang="en-US"/>
              <a:t>A number of the courses CCP students take fall under the Ohio Transfer Module (OTM) and will transfer to any 4-year state school in the state of Ohio</a:t>
            </a:r>
            <a:endParaRPr/>
          </a:p>
          <a:p>
            <a:pPr marL="171450" lvl="0" indent="-171450" algn="l" rtl="0">
              <a:lnSpc>
                <a:spcPct val="100000"/>
              </a:lnSpc>
              <a:spcBef>
                <a:spcPts val="0"/>
              </a:spcBef>
              <a:spcAft>
                <a:spcPts val="0"/>
              </a:spcAft>
              <a:buClr>
                <a:schemeClr val="dk1"/>
              </a:buClr>
              <a:buSzPts val="1200"/>
              <a:buFont typeface="Arial"/>
              <a:buChar char="•"/>
            </a:pPr>
            <a:r>
              <a:rPr lang="en-US"/>
              <a:t>Programs</a:t>
            </a:r>
            <a:endParaRPr/>
          </a:p>
          <a:p>
            <a:pPr marL="628650" lvl="1" indent="-171450" algn="l" rtl="0">
              <a:lnSpc>
                <a:spcPct val="100000"/>
              </a:lnSpc>
              <a:spcBef>
                <a:spcPts val="0"/>
              </a:spcBef>
              <a:spcAft>
                <a:spcPts val="0"/>
              </a:spcAft>
              <a:buClr>
                <a:schemeClr val="dk1"/>
              </a:buClr>
              <a:buSzPts val="1200"/>
              <a:buFont typeface="Arial"/>
              <a:buChar char="•"/>
            </a:pPr>
            <a:r>
              <a:rPr lang="en-US"/>
              <a:t>Sinclair offers over 200 Degree and Certificate programs. We offer both Career and Transfer degrees. Career degrees will allow students who complete them to enter the workforce in a skilled/technical field. A transfer degree allows a student to transfer to a 4 year school to finish their degree. </a:t>
            </a:r>
            <a:endParaRPr/>
          </a:p>
          <a:p>
            <a:pPr marL="457200" lvl="0" indent="-304800" algn="l" rtl="0">
              <a:lnSpc>
                <a:spcPct val="100000"/>
              </a:lnSpc>
              <a:spcBef>
                <a:spcPts val="0"/>
              </a:spcBef>
              <a:spcAft>
                <a:spcPts val="0"/>
              </a:spcAft>
              <a:buClr>
                <a:schemeClr val="dk1"/>
              </a:buClr>
              <a:buSzPts val="1200"/>
              <a:buChar char="•"/>
            </a:pPr>
            <a:r>
              <a:rPr lang="en-US"/>
              <a:t>Scholarship</a:t>
            </a:r>
            <a:endParaRPr/>
          </a:p>
          <a:p>
            <a:pPr marL="914400" lvl="1" indent="-304800" algn="l" rtl="0">
              <a:lnSpc>
                <a:spcPct val="100000"/>
              </a:lnSpc>
              <a:spcBef>
                <a:spcPts val="0"/>
              </a:spcBef>
              <a:spcAft>
                <a:spcPts val="0"/>
              </a:spcAft>
              <a:buClr>
                <a:schemeClr val="dk1"/>
              </a:buClr>
              <a:buSzPts val="1200"/>
              <a:buChar char="•"/>
            </a:pPr>
            <a:r>
              <a:rPr lang="en-US"/>
              <a:t>CCP students who complete 24 credit hours during their time as a CCP student and maintain a 2.5 GPA will receive the Free to Finish Scholarship.  Students do not need to apply...it is automatically awarded and there is no limit to the number of students who can receive the benefit.  The free to finish program is a last-dollar program - students will have all grant and scholarship monies applied to their accounts, and Sinclair will cover the rest of their tuition and fees. </a:t>
            </a:r>
            <a:endParaRPr/>
          </a:p>
          <a:p>
            <a:pPr marL="457200" lvl="1" indent="0" algn="l" rtl="0">
              <a:lnSpc>
                <a:spcPct val="100000"/>
              </a:lnSpc>
              <a:spcBef>
                <a:spcPts val="0"/>
              </a:spcBef>
              <a:spcAft>
                <a:spcPts val="0"/>
              </a:spcAft>
              <a:buClr>
                <a:schemeClr val="dk1"/>
              </a:buClr>
              <a:buSzPts val="1200"/>
              <a:buFont typeface="Arial"/>
              <a:buNone/>
            </a:pPr>
            <a:endParaRPr/>
          </a:p>
        </p:txBody>
      </p:sp>
      <p:sp>
        <p:nvSpPr>
          <p:cNvPr id="116" name="Google Shape;116;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As you explore the option of making the transition into college through the CCP program, there are some important considerations for you to know as you prepare for planning….</a:t>
            </a:r>
            <a:endParaRPr/>
          </a:p>
        </p:txBody>
      </p:sp>
      <p:sp>
        <p:nvSpPr>
          <p:cNvPr id="130" name="Google Shape;130;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80000"/>
              </a:lnSpc>
              <a:spcBef>
                <a:spcPts val="0"/>
              </a:spcBef>
              <a:spcAft>
                <a:spcPts val="0"/>
              </a:spcAft>
              <a:buSzPts val="1400"/>
              <a:buNone/>
            </a:pPr>
            <a:r>
              <a:rPr lang="en-US" sz="1020"/>
              <a:t>Knowledge Acquisition:</a:t>
            </a:r>
            <a:endParaRPr/>
          </a:p>
          <a:p>
            <a:pPr marL="457200" lvl="1" indent="0" algn="l" rtl="0">
              <a:lnSpc>
                <a:spcPct val="80000"/>
              </a:lnSpc>
              <a:spcBef>
                <a:spcPts val="1200"/>
              </a:spcBef>
              <a:spcAft>
                <a:spcPts val="0"/>
              </a:spcAft>
              <a:buSzPts val="1400"/>
              <a:buNone/>
            </a:pPr>
            <a:r>
              <a:rPr lang="en-US" sz="1020"/>
              <a:t>High School: Information provided mostly in-class. Out-of-class research is minimal.</a:t>
            </a:r>
            <a:endParaRPr/>
          </a:p>
          <a:p>
            <a:pPr marL="457200" lvl="1" indent="0" algn="l" rtl="0">
              <a:lnSpc>
                <a:spcPct val="80000"/>
              </a:lnSpc>
              <a:spcBef>
                <a:spcPts val="1200"/>
              </a:spcBef>
              <a:spcAft>
                <a:spcPts val="0"/>
              </a:spcAft>
              <a:buSzPts val="1400"/>
              <a:buNone/>
            </a:pPr>
            <a:r>
              <a:rPr lang="en-US" sz="1020"/>
              <a:t>College: Coursework will generally require more independent thinking, longer writing assignments, and out-of-class research</a:t>
            </a:r>
            <a:endParaRPr/>
          </a:p>
          <a:p>
            <a:pPr marL="0" lvl="0" indent="0" algn="l" rtl="0">
              <a:lnSpc>
                <a:spcPct val="80000"/>
              </a:lnSpc>
              <a:spcBef>
                <a:spcPts val="1200"/>
              </a:spcBef>
              <a:spcAft>
                <a:spcPts val="0"/>
              </a:spcAft>
              <a:buSzPts val="1400"/>
              <a:buNone/>
            </a:pPr>
            <a:r>
              <a:rPr lang="en-US" sz="1020"/>
              <a:t>Grades:</a:t>
            </a:r>
            <a:endParaRPr/>
          </a:p>
          <a:p>
            <a:pPr marL="457200" lvl="1" indent="0" algn="l" rtl="0">
              <a:lnSpc>
                <a:spcPct val="80000"/>
              </a:lnSpc>
              <a:spcBef>
                <a:spcPts val="1200"/>
              </a:spcBef>
              <a:spcAft>
                <a:spcPts val="0"/>
              </a:spcAft>
              <a:buSzPts val="1400"/>
              <a:buNone/>
            </a:pPr>
            <a:r>
              <a:rPr lang="en-US" sz="1020"/>
              <a:t>High School: Numerous quizzes, tests, and homework assignments</a:t>
            </a:r>
            <a:endParaRPr/>
          </a:p>
          <a:p>
            <a:pPr marL="457200" lvl="1" indent="0" algn="l" rtl="0">
              <a:lnSpc>
                <a:spcPct val="80000"/>
              </a:lnSpc>
              <a:spcBef>
                <a:spcPts val="1200"/>
              </a:spcBef>
              <a:spcAft>
                <a:spcPts val="0"/>
              </a:spcAft>
              <a:buSzPts val="1400"/>
              <a:buNone/>
            </a:pPr>
            <a:r>
              <a:rPr lang="en-US" sz="1020"/>
              <a:t>College: Fewer tests and fewer, if any, homework assignments will be used to determine final grades</a:t>
            </a:r>
            <a:endParaRPr/>
          </a:p>
          <a:p>
            <a:pPr marL="0" lvl="0" indent="0" algn="l" rtl="0">
              <a:lnSpc>
                <a:spcPct val="80000"/>
              </a:lnSpc>
              <a:spcBef>
                <a:spcPts val="1200"/>
              </a:spcBef>
              <a:spcAft>
                <a:spcPts val="0"/>
              </a:spcAft>
              <a:buSzPts val="1400"/>
              <a:buNone/>
            </a:pPr>
            <a:r>
              <a:rPr lang="en-US" sz="1020"/>
              <a:t>Study Time:</a:t>
            </a:r>
            <a:endParaRPr/>
          </a:p>
          <a:p>
            <a:pPr marL="457200" lvl="1" indent="0" algn="l" rtl="0">
              <a:lnSpc>
                <a:spcPct val="80000"/>
              </a:lnSpc>
              <a:spcBef>
                <a:spcPts val="1200"/>
              </a:spcBef>
              <a:spcAft>
                <a:spcPts val="0"/>
              </a:spcAft>
              <a:buSzPts val="1400"/>
              <a:buNone/>
            </a:pPr>
            <a:r>
              <a:rPr lang="en-US" sz="1020"/>
              <a:t>High School: Required homework ranges between 1 to 3 hours per day</a:t>
            </a:r>
            <a:endParaRPr/>
          </a:p>
          <a:p>
            <a:pPr marL="457200" lvl="1" indent="0" algn="l" rtl="0">
              <a:lnSpc>
                <a:spcPct val="80000"/>
              </a:lnSpc>
              <a:spcBef>
                <a:spcPts val="1200"/>
              </a:spcBef>
              <a:spcAft>
                <a:spcPts val="0"/>
              </a:spcAft>
              <a:buSzPts val="1400"/>
              <a:buNone/>
            </a:pPr>
            <a:r>
              <a:rPr lang="en-US" sz="1020"/>
              <a:t>College: Standard rule of 2 to 3 hours of homework for every hour spent in class (3 to 5 hours per day)</a:t>
            </a:r>
            <a:endParaRPr/>
          </a:p>
          <a:p>
            <a:pPr marL="0" lvl="0" indent="0" algn="l" rtl="0">
              <a:lnSpc>
                <a:spcPct val="80000"/>
              </a:lnSpc>
              <a:spcBef>
                <a:spcPts val="1200"/>
              </a:spcBef>
              <a:spcAft>
                <a:spcPts val="0"/>
              </a:spcAft>
              <a:buSzPts val="1400"/>
              <a:buNone/>
            </a:pPr>
            <a:r>
              <a:rPr lang="en-US" sz="1020"/>
              <a:t>Parent Role:</a:t>
            </a:r>
            <a:endParaRPr/>
          </a:p>
          <a:p>
            <a:pPr marL="457200" lvl="1" indent="0" algn="l" rtl="0">
              <a:lnSpc>
                <a:spcPct val="80000"/>
              </a:lnSpc>
              <a:spcBef>
                <a:spcPts val="1200"/>
              </a:spcBef>
              <a:spcAft>
                <a:spcPts val="0"/>
              </a:spcAft>
              <a:buSzPts val="1400"/>
              <a:buNone/>
            </a:pPr>
            <a:r>
              <a:rPr lang="en-US" sz="1020"/>
              <a:t>High School: Parents are strong advocates working closely with teachers and counselors</a:t>
            </a:r>
            <a:endParaRPr/>
          </a:p>
          <a:p>
            <a:pPr marL="457200" lvl="1" indent="0" algn="l" rtl="0">
              <a:lnSpc>
                <a:spcPct val="80000"/>
              </a:lnSpc>
              <a:spcBef>
                <a:spcPts val="1200"/>
              </a:spcBef>
              <a:spcAft>
                <a:spcPts val="0"/>
              </a:spcAft>
              <a:buSzPts val="1400"/>
              <a:buNone/>
            </a:pPr>
            <a:r>
              <a:rPr lang="en-US" sz="1020"/>
              <a:t>College: Parent serves as a mentor and support for the student; the college views the student as independent decision-maker</a:t>
            </a:r>
            <a:endParaRPr/>
          </a:p>
          <a:p>
            <a:pPr marL="457200" lvl="1" indent="0" algn="l" rtl="0">
              <a:lnSpc>
                <a:spcPct val="80000"/>
              </a:lnSpc>
              <a:spcBef>
                <a:spcPts val="1200"/>
              </a:spcBef>
              <a:spcAft>
                <a:spcPts val="0"/>
              </a:spcAft>
              <a:buSzPts val="1400"/>
              <a:buNone/>
            </a:pPr>
            <a:r>
              <a:rPr lang="en-US" sz="1020"/>
              <a:t>FERPA</a:t>
            </a:r>
            <a:endParaRPr/>
          </a:p>
          <a:p>
            <a:pPr marL="0" lvl="0" indent="0" algn="l" rtl="0">
              <a:lnSpc>
                <a:spcPct val="80000"/>
              </a:lnSpc>
              <a:spcBef>
                <a:spcPts val="0"/>
              </a:spcBef>
              <a:spcAft>
                <a:spcPts val="0"/>
              </a:spcAft>
              <a:buSzPts val="1400"/>
              <a:buNone/>
            </a:pPr>
            <a:endParaRPr sz="1020"/>
          </a:p>
        </p:txBody>
      </p:sp>
      <p:sp>
        <p:nvSpPr>
          <p:cNvPr id="137" name="Google Shape;137;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Clr>
                <a:schemeClr val="dk1"/>
              </a:buClr>
              <a:buSzPts val="1200"/>
              <a:buFont typeface="Arial"/>
              <a:buChar char="•"/>
            </a:pPr>
            <a:r>
              <a:rPr lang="en-US"/>
              <a:t>Being “college-ready” is more than just being academically ready</a:t>
            </a:r>
            <a:endParaRPr/>
          </a:p>
          <a:p>
            <a:pPr marL="628650" lvl="1" indent="-171450" algn="l" rtl="0">
              <a:lnSpc>
                <a:spcPct val="100000"/>
              </a:lnSpc>
              <a:spcBef>
                <a:spcPts val="1200"/>
              </a:spcBef>
              <a:spcAft>
                <a:spcPts val="0"/>
              </a:spcAft>
              <a:buClr>
                <a:schemeClr val="dk1"/>
              </a:buClr>
              <a:buSzPts val="1200"/>
              <a:buFont typeface="Noto Sans"/>
              <a:buChar char="▪"/>
            </a:pPr>
            <a:r>
              <a:rPr lang="en-US"/>
              <a:t>Consider emotional and social transition and college expectations</a:t>
            </a:r>
            <a:endParaRPr/>
          </a:p>
          <a:p>
            <a:pPr marL="628650" lvl="1" indent="-171450" algn="l" rtl="0">
              <a:lnSpc>
                <a:spcPct val="100000"/>
              </a:lnSpc>
              <a:spcBef>
                <a:spcPts val="1200"/>
              </a:spcBef>
              <a:spcAft>
                <a:spcPts val="0"/>
              </a:spcAft>
              <a:buClr>
                <a:schemeClr val="dk1"/>
              </a:buClr>
              <a:buSzPts val="1200"/>
              <a:buFont typeface="Noto Sans"/>
              <a:buChar char="▪"/>
            </a:pPr>
            <a:r>
              <a:rPr lang="en-US"/>
              <a:t>Consider time management &amp; organizational skills</a:t>
            </a:r>
            <a:endParaRPr/>
          </a:p>
          <a:p>
            <a:pPr marL="628650" lvl="1" indent="-171450" algn="l" rtl="0">
              <a:lnSpc>
                <a:spcPct val="100000"/>
              </a:lnSpc>
              <a:spcBef>
                <a:spcPts val="1200"/>
              </a:spcBef>
              <a:spcAft>
                <a:spcPts val="0"/>
              </a:spcAft>
              <a:buClr>
                <a:schemeClr val="dk1"/>
              </a:buClr>
              <a:buSzPts val="1200"/>
              <a:buFont typeface="Noto Sans"/>
              <a:buChar char="▪"/>
            </a:pPr>
            <a:r>
              <a:rPr lang="en-US"/>
              <a:t>Grades earned in a College Credit Plus course are for high school AND college credit and will be calculated into the student’s GPA</a:t>
            </a:r>
            <a:endParaRPr/>
          </a:p>
          <a:p>
            <a:pPr marL="628650" lvl="1" indent="-171450" algn="l" rtl="0">
              <a:lnSpc>
                <a:spcPct val="100000"/>
              </a:lnSpc>
              <a:spcBef>
                <a:spcPts val="1200"/>
              </a:spcBef>
              <a:spcAft>
                <a:spcPts val="0"/>
              </a:spcAft>
              <a:buClr>
                <a:schemeClr val="dk1"/>
              </a:buClr>
              <a:buSzPts val="1200"/>
              <a:buFont typeface="Noto Sans"/>
              <a:buChar char="▪"/>
            </a:pPr>
            <a:r>
              <a:rPr lang="en-US"/>
              <a:t>College Credit Plus credits will be utilized in the calculation of financial aid </a:t>
            </a:r>
            <a:endParaRPr/>
          </a:p>
          <a:p>
            <a:pPr marL="285750" lvl="0" indent="-209550" algn="l" rtl="0">
              <a:lnSpc>
                <a:spcPct val="100000"/>
              </a:lnSpc>
              <a:spcBef>
                <a:spcPts val="0"/>
              </a:spcBef>
              <a:spcAft>
                <a:spcPts val="0"/>
              </a:spcAft>
              <a:buClr>
                <a:schemeClr val="dk1"/>
              </a:buClr>
              <a:buSzPts val="1200"/>
              <a:buFont typeface="Arial"/>
              <a:buNone/>
            </a:pPr>
            <a:endParaRPr sz="1200" b="1"/>
          </a:p>
        </p:txBody>
      </p:sp>
      <p:sp>
        <p:nvSpPr>
          <p:cNvPr id="145" name="Google Shape;145;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Clr>
                <a:schemeClr val="dk1"/>
              </a:buClr>
              <a:buSzPts val="1200"/>
              <a:buFont typeface="Arial"/>
              <a:buNone/>
            </a:pPr>
            <a:r>
              <a:rPr lang="en-US"/>
              <a:t>Now, we’re going to go over the steps to get started with CCP at Sinclair…</a:t>
            </a:r>
            <a:endParaRPr/>
          </a:p>
        </p:txBody>
      </p:sp>
      <p:sp>
        <p:nvSpPr>
          <p:cNvPr id="154" name="Google Shape;154;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1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2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29"/>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21"/>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1"/>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2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3"/>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2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2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4"/>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Google Shape;46;p2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4"/>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4"/>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2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26"/>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27"/>
          <p:cNvSpPr>
            <a:spLocks noGrp="1"/>
          </p:cNvSpPr>
          <p:nvPr>
            <p:ph type="pic" idx="2"/>
          </p:nvPr>
        </p:nvSpPr>
        <p:spPr>
          <a:xfrm>
            <a:off x="3887788" y="987425"/>
            <a:ext cx="4629150" cy="4873625"/>
          </a:xfrm>
          <a:prstGeom prst="rect">
            <a:avLst/>
          </a:prstGeom>
          <a:noFill/>
          <a:ln>
            <a:noFill/>
          </a:ln>
        </p:spPr>
      </p:sp>
      <p:sp>
        <p:nvSpPr>
          <p:cNvPr id="68" name="Google Shape;68;p27"/>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8"/>
          <p:cNvPicPr preferRelativeResize="0"/>
          <p:nvPr/>
        </p:nvPicPr>
        <p:blipFill rotWithShape="1">
          <a:blip r:embed="rId13">
            <a:alphaModFix/>
          </a:blip>
          <a:srcRect/>
          <a:stretch/>
        </p:blipFill>
        <p:spPr>
          <a:xfrm>
            <a:off x="5052750" y="252832"/>
            <a:ext cx="3892148" cy="54446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37708"/>
            <a:ext cx="9144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body" idx="1"/>
          </p:nvPr>
        </p:nvSpPr>
        <p:spPr>
          <a:xfrm>
            <a:off x="2358942" y="1559534"/>
            <a:ext cx="6691500" cy="2543100"/>
          </a:xfrm>
          <a:prstGeom prst="rect">
            <a:avLst/>
          </a:prstGeom>
          <a:noFill/>
          <a:ln>
            <a:noFill/>
          </a:ln>
        </p:spPr>
        <p:txBody>
          <a:bodyPr spcFirstLastPara="1" wrap="square" lIns="91425" tIns="45700" rIns="91425" bIns="45700" anchor="t" anchorCtr="0">
            <a:normAutofit/>
          </a:bodyPr>
          <a:lstStyle/>
          <a:p>
            <a:pPr marL="0" lvl="0" indent="0" algn="ctr" rtl="0">
              <a:lnSpc>
                <a:spcPct val="70000"/>
              </a:lnSpc>
              <a:spcBef>
                <a:spcPts val="0"/>
              </a:spcBef>
              <a:spcAft>
                <a:spcPts val="0"/>
              </a:spcAft>
              <a:buClr>
                <a:schemeClr val="dk1"/>
              </a:buClr>
              <a:buSzPts val="1850"/>
              <a:buNone/>
            </a:pPr>
            <a:endParaRPr sz="1850" b="1"/>
          </a:p>
          <a:p>
            <a:pPr marL="0" lvl="0" indent="0" algn="l" rtl="0">
              <a:lnSpc>
                <a:spcPct val="70000"/>
              </a:lnSpc>
              <a:spcBef>
                <a:spcPts val="1000"/>
              </a:spcBef>
              <a:spcAft>
                <a:spcPts val="0"/>
              </a:spcAft>
              <a:buClr>
                <a:srgbClr val="C00000"/>
              </a:buClr>
              <a:buSzPts val="2775"/>
              <a:buNone/>
            </a:pPr>
            <a:r>
              <a:rPr lang="en-US" sz="2775" b="1">
                <a:solidFill>
                  <a:srgbClr val="C00000"/>
                </a:solidFill>
              </a:rPr>
              <a:t>STEP 1:  </a:t>
            </a:r>
            <a:r>
              <a:rPr lang="en-US" sz="2775" b="1"/>
              <a:t>APPLY</a:t>
            </a:r>
            <a:endParaRPr/>
          </a:p>
          <a:p>
            <a:pPr marL="685800" lvl="1" indent="-228600" algn="l" rtl="0">
              <a:lnSpc>
                <a:spcPct val="70000"/>
              </a:lnSpc>
              <a:spcBef>
                <a:spcPts val="500"/>
              </a:spcBef>
              <a:spcAft>
                <a:spcPts val="0"/>
              </a:spcAft>
              <a:buClr>
                <a:schemeClr val="dk1"/>
              </a:buClr>
              <a:buSzPts val="2405"/>
              <a:buChar char="•"/>
            </a:pPr>
            <a:r>
              <a:rPr lang="en-US" sz="2405" b="1"/>
              <a:t>ONLINE Sinclair CCP Application Apply at:               apply.sinclair.edu</a:t>
            </a:r>
            <a:endParaRPr/>
          </a:p>
          <a:p>
            <a:pPr marL="0" lvl="0" indent="0" algn="l" rtl="0">
              <a:lnSpc>
                <a:spcPct val="70000"/>
              </a:lnSpc>
              <a:spcBef>
                <a:spcPts val="1000"/>
              </a:spcBef>
              <a:spcAft>
                <a:spcPts val="0"/>
              </a:spcAft>
              <a:buClr>
                <a:schemeClr val="dk1"/>
              </a:buClr>
              <a:buSzPts val="2405"/>
              <a:buNone/>
            </a:pPr>
            <a:endParaRPr sz="2405" b="1"/>
          </a:p>
          <a:p>
            <a:pPr marL="0" lvl="0" indent="0" algn="l" rtl="0">
              <a:lnSpc>
                <a:spcPct val="70000"/>
              </a:lnSpc>
              <a:spcBef>
                <a:spcPts val="500"/>
              </a:spcBef>
              <a:spcAft>
                <a:spcPts val="0"/>
              </a:spcAft>
              <a:buSzPts val="1800"/>
              <a:buNone/>
            </a:pPr>
            <a:endParaRPr/>
          </a:p>
          <a:p>
            <a:pPr marL="0" lvl="0" indent="0" algn="l" rtl="0">
              <a:lnSpc>
                <a:spcPct val="70000"/>
              </a:lnSpc>
              <a:spcBef>
                <a:spcPts val="1000"/>
              </a:spcBef>
              <a:spcAft>
                <a:spcPts val="0"/>
              </a:spcAft>
              <a:buClr>
                <a:schemeClr val="dk1"/>
              </a:buClr>
              <a:buSzPts val="2590"/>
              <a:buNone/>
            </a:pPr>
            <a:endParaRPr sz="2590" b="1">
              <a:latin typeface="Calibri"/>
              <a:ea typeface="Calibri"/>
              <a:cs typeface="Calibri"/>
              <a:sym typeface="Calibri"/>
            </a:endParaRPr>
          </a:p>
        </p:txBody>
      </p:sp>
      <p:sp>
        <p:nvSpPr>
          <p:cNvPr id="164" name="Google Shape;164;p10"/>
          <p:cNvSpPr txBox="1"/>
          <p:nvPr/>
        </p:nvSpPr>
        <p:spPr>
          <a:xfrm>
            <a:off x="281959" y="158483"/>
            <a:ext cx="368929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C00000"/>
                </a:solidFill>
                <a:latin typeface="Arial Black"/>
                <a:ea typeface="Arial Black"/>
                <a:cs typeface="Arial Black"/>
                <a:sym typeface="Arial Black"/>
              </a:rPr>
              <a:t>New Sinclair CCP Student</a:t>
            </a:r>
            <a:endParaRPr sz="1400" b="0" i="0" u="none" strike="noStrike" cap="none">
              <a:solidFill>
                <a:srgbClr val="000000"/>
              </a:solidFill>
              <a:latin typeface="Arial"/>
              <a:ea typeface="Arial"/>
              <a:cs typeface="Arial"/>
              <a:sym typeface="Arial"/>
            </a:endParaRPr>
          </a:p>
        </p:txBody>
      </p:sp>
      <p:pic>
        <p:nvPicPr>
          <p:cNvPr id="165" name="Google Shape;165;p10"/>
          <p:cNvPicPr preferRelativeResize="0"/>
          <p:nvPr/>
        </p:nvPicPr>
        <p:blipFill rotWithShape="1">
          <a:blip r:embed="rId3">
            <a:alphaModFix/>
          </a:blip>
          <a:srcRect/>
          <a:stretch/>
        </p:blipFill>
        <p:spPr>
          <a:xfrm>
            <a:off x="281959" y="1873839"/>
            <a:ext cx="1971675" cy="1914525"/>
          </a:xfrm>
          <a:prstGeom prst="rect">
            <a:avLst/>
          </a:prstGeom>
          <a:noFill/>
          <a:ln>
            <a:noFill/>
          </a:ln>
        </p:spPr>
      </p:pic>
      <p:pic>
        <p:nvPicPr>
          <p:cNvPr id="166" name="Google Shape;166;p10"/>
          <p:cNvPicPr preferRelativeResize="0"/>
          <p:nvPr/>
        </p:nvPicPr>
        <p:blipFill rotWithShape="1">
          <a:blip r:embed="rId4">
            <a:alphaModFix/>
          </a:blip>
          <a:srcRect/>
          <a:stretch/>
        </p:blipFill>
        <p:spPr>
          <a:xfrm>
            <a:off x="208207" y="4818418"/>
            <a:ext cx="2150735" cy="1640561"/>
          </a:xfrm>
          <a:prstGeom prst="rect">
            <a:avLst/>
          </a:prstGeom>
          <a:noFill/>
          <a:ln>
            <a:noFill/>
          </a:ln>
        </p:spPr>
      </p:pic>
      <p:sp>
        <p:nvSpPr>
          <p:cNvPr id="167" name="Google Shape;167;p10"/>
          <p:cNvSpPr txBox="1"/>
          <p:nvPr/>
        </p:nvSpPr>
        <p:spPr>
          <a:xfrm>
            <a:off x="2452539" y="4179694"/>
            <a:ext cx="6691461" cy="2543133"/>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C00000"/>
              </a:buClr>
              <a:buSzPts val="2800"/>
              <a:buFont typeface="Arial"/>
              <a:buNone/>
            </a:pPr>
            <a:r>
              <a:rPr lang="en-US" sz="2800" b="1" i="0" u="none" strike="noStrike" cap="none">
                <a:solidFill>
                  <a:srgbClr val="C00000"/>
                </a:solidFill>
                <a:latin typeface="Calibri"/>
                <a:ea typeface="Calibri"/>
                <a:cs typeface="Calibri"/>
                <a:sym typeface="Calibri"/>
              </a:rPr>
              <a:t>STEP 2:  </a:t>
            </a:r>
            <a:r>
              <a:rPr lang="en-US" sz="2800" b="1" i="0" u="none" strike="noStrike" cap="none">
                <a:solidFill>
                  <a:schemeClr val="dk1"/>
                </a:solidFill>
                <a:latin typeface="Calibri"/>
                <a:ea typeface="Calibri"/>
                <a:cs typeface="Calibri"/>
                <a:sym typeface="Calibri"/>
              </a:rPr>
              <a:t>Determine ELIGIBILITY </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Accepted based on qualified scores OR high school GPA</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Need testing OR high school course completion information to determine course eligibility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p:nvPr/>
        </p:nvSpPr>
        <p:spPr>
          <a:xfrm>
            <a:off x="256763" y="987699"/>
            <a:ext cx="8657000" cy="71156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Black"/>
              <a:buNone/>
            </a:pPr>
            <a:r>
              <a:rPr lang="en-US" sz="4400" b="1" i="0" u="none" strike="noStrike" cap="none">
                <a:solidFill>
                  <a:schemeClr val="dk1"/>
                </a:solidFill>
                <a:latin typeface="Arial Black"/>
                <a:ea typeface="Arial Black"/>
                <a:cs typeface="Arial Black"/>
                <a:sym typeface="Arial Black"/>
              </a:rPr>
              <a:t>Am I Eligible For CCP?</a:t>
            </a:r>
            <a:endParaRPr sz="4400" b="1" i="0" u="none" strike="noStrike" cap="none">
              <a:solidFill>
                <a:srgbClr val="2E75B5"/>
              </a:solidFill>
              <a:latin typeface="Arial Black"/>
              <a:ea typeface="Arial Black"/>
              <a:cs typeface="Arial Black"/>
              <a:sym typeface="Arial Black"/>
            </a:endParaRPr>
          </a:p>
        </p:txBody>
      </p:sp>
      <p:sp>
        <p:nvSpPr>
          <p:cNvPr id="174" name="Google Shape;174;p11"/>
          <p:cNvSpPr/>
          <p:nvPr/>
        </p:nvSpPr>
        <p:spPr>
          <a:xfrm>
            <a:off x="191447" y="4201369"/>
            <a:ext cx="4322616" cy="1908215"/>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sng" strike="noStrike" cap="none">
                <a:solidFill>
                  <a:schemeClr val="dk1"/>
                </a:solidFill>
                <a:latin typeface="Calibri"/>
                <a:ea typeface="Calibri"/>
                <a:cs typeface="Calibri"/>
                <a:sym typeface="Calibri"/>
              </a:rPr>
              <a:t>English &amp; Social Sciences</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An ACT score </a:t>
            </a:r>
            <a:r>
              <a:rPr lang="en-US" sz="2000" b="0" i="0" u="sng" strike="noStrike" cap="none">
                <a:solidFill>
                  <a:schemeClr val="dk1"/>
                </a:solidFill>
                <a:latin typeface="Calibri"/>
                <a:ea typeface="Calibri"/>
                <a:cs typeface="Calibri"/>
                <a:sym typeface="Calibri"/>
              </a:rPr>
              <a:t>&gt; </a:t>
            </a:r>
            <a:r>
              <a:rPr lang="en-US" sz="2000" b="0" i="0" u="none" strike="noStrike" cap="none">
                <a:solidFill>
                  <a:schemeClr val="dk1"/>
                </a:solidFill>
                <a:latin typeface="Calibri"/>
                <a:ea typeface="Calibri"/>
                <a:cs typeface="Calibri"/>
                <a:sym typeface="Calibri"/>
              </a:rPr>
              <a:t>18 in English or</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SAT score </a:t>
            </a:r>
            <a:r>
              <a:rPr lang="en-US" sz="2000" b="0" i="0" u="sng" strike="noStrike" cap="none">
                <a:solidFill>
                  <a:schemeClr val="dk1"/>
                </a:solidFill>
                <a:latin typeface="Calibri"/>
                <a:ea typeface="Calibri"/>
                <a:cs typeface="Calibri"/>
                <a:sym typeface="Calibri"/>
              </a:rPr>
              <a:t>&gt;</a:t>
            </a:r>
            <a:r>
              <a:rPr lang="en-US" sz="2000" b="0" i="0" u="none" strike="noStrike" cap="none">
                <a:solidFill>
                  <a:schemeClr val="dk1"/>
                </a:solidFill>
                <a:latin typeface="Calibri"/>
                <a:ea typeface="Calibri"/>
                <a:cs typeface="Calibri"/>
                <a:sym typeface="Calibri"/>
              </a:rPr>
              <a:t> 480 in English, or </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•WritePlacer </a:t>
            </a:r>
            <a:r>
              <a:rPr lang="en-US" sz="2000" b="0" i="0" u="sng" strike="noStrike" cap="none">
                <a:solidFill>
                  <a:schemeClr val="dk1"/>
                </a:solidFill>
                <a:latin typeface="Calibri"/>
                <a:ea typeface="Calibri"/>
                <a:cs typeface="Calibri"/>
                <a:sym typeface="Calibri"/>
              </a:rPr>
              <a:t>&gt;</a:t>
            </a:r>
            <a:r>
              <a:rPr lang="en-US" sz="2000" b="0" i="0" u="none" strike="noStrike" cap="none">
                <a:solidFill>
                  <a:schemeClr val="dk1"/>
                </a:solidFill>
                <a:latin typeface="Calibri"/>
                <a:ea typeface="Calibri"/>
                <a:cs typeface="Calibri"/>
                <a:sym typeface="Calibri"/>
              </a:rPr>
              <a:t> 5</a:t>
            </a:r>
            <a:endParaRPr sz="1400" b="0" i="0" u="none" strike="noStrike" cap="none">
              <a:solidFill>
                <a:srgbClr val="000000"/>
              </a:solidFill>
              <a:latin typeface="Arial"/>
              <a:ea typeface="Arial"/>
              <a:cs typeface="Arial"/>
              <a:sym typeface="Arial"/>
            </a:endParaRPr>
          </a:p>
        </p:txBody>
      </p:sp>
      <p:sp>
        <p:nvSpPr>
          <p:cNvPr id="175" name="Google Shape;175;p11"/>
          <p:cNvSpPr/>
          <p:nvPr/>
        </p:nvSpPr>
        <p:spPr>
          <a:xfrm>
            <a:off x="4666689" y="4204068"/>
            <a:ext cx="4273573" cy="1908215"/>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sng" strike="noStrike" cap="none">
                <a:solidFill>
                  <a:schemeClr val="dk1"/>
                </a:solidFill>
                <a:latin typeface="Calibri"/>
                <a:ea typeface="Calibri"/>
                <a:cs typeface="Calibri"/>
                <a:sym typeface="Calibri"/>
              </a:rPr>
              <a:t>Math &amp; Science</a:t>
            </a:r>
            <a:endParaRPr sz="1400" b="0" i="0" u="none" strike="noStrike" cap="none">
              <a:solidFill>
                <a:srgbClr val="000000"/>
              </a:solidFill>
              <a:latin typeface="Arial"/>
              <a:ea typeface="Arial"/>
              <a:cs typeface="Arial"/>
              <a:sym typeface="Arial"/>
            </a:endParaRPr>
          </a:p>
          <a:p>
            <a:pPr marL="342900" marR="0" lvl="0" indent="-342900" algn="ctr"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An ACT score </a:t>
            </a:r>
            <a:r>
              <a:rPr lang="en-US" sz="2000" b="0" i="0" u="sng" strike="noStrike" cap="none">
                <a:solidFill>
                  <a:schemeClr val="dk1"/>
                </a:solidFill>
                <a:latin typeface="Calibri"/>
                <a:ea typeface="Calibri"/>
                <a:cs typeface="Calibri"/>
                <a:sym typeface="Calibri"/>
              </a:rPr>
              <a:t>&gt; </a:t>
            </a:r>
            <a:r>
              <a:rPr lang="en-US" sz="2000" b="0" i="0" u="none" strike="noStrike" cap="none">
                <a:solidFill>
                  <a:schemeClr val="dk1"/>
                </a:solidFill>
                <a:latin typeface="Calibri"/>
                <a:ea typeface="Calibri"/>
                <a:cs typeface="Calibri"/>
                <a:sym typeface="Calibri"/>
              </a:rPr>
              <a:t>22 in math or     </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SAT score </a:t>
            </a:r>
            <a:r>
              <a:rPr lang="en-US" sz="2000" b="0" i="0" u="sng" strike="noStrike" cap="none">
                <a:solidFill>
                  <a:schemeClr val="dk1"/>
                </a:solidFill>
                <a:latin typeface="Calibri"/>
                <a:ea typeface="Calibri"/>
                <a:cs typeface="Calibri"/>
                <a:sym typeface="Calibri"/>
              </a:rPr>
              <a:t>&gt;</a:t>
            </a:r>
            <a:r>
              <a:rPr lang="en-US" sz="2000" b="0" i="0" u="none" strike="noStrike" cap="none">
                <a:solidFill>
                  <a:schemeClr val="dk1"/>
                </a:solidFill>
                <a:latin typeface="Calibri"/>
                <a:ea typeface="Calibri"/>
                <a:cs typeface="Calibri"/>
                <a:sym typeface="Calibri"/>
              </a:rPr>
              <a:t> 530 in math, or</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ALEKS </a:t>
            </a:r>
            <a:r>
              <a:rPr lang="en-US" sz="2000" b="0" i="0" u="sng" strike="noStrike" cap="none">
                <a:solidFill>
                  <a:schemeClr val="dk1"/>
                </a:solidFill>
                <a:latin typeface="Calibri"/>
                <a:ea typeface="Calibri"/>
                <a:cs typeface="Calibri"/>
                <a:sym typeface="Calibri"/>
              </a:rPr>
              <a:t>&gt;</a:t>
            </a:r>
            <a:r>
              <a:rPr lang="en-US" sz="2000" b="0" i="0" u="none" strike="noStrike" cap="none">
                <a:solidFill>
                  <a:schemeClr val="dk1"/>
                </a:solidFill>
                <a:latin typeface="Calibri"/>
                <a:ea typeface="Calibri"/>
                <a:cs typeface="Calibri"/>
                <a:sym typeface="Calibri"/>
              </a:rPr>
              <a:t> 46</a:t>
            </a:r>
            <a:endParaRPr sz="2400" b="0" i="0" u="none" strike="noStrike" cap="none">
              <a:solidFill>
                <a:schemeClr val="dk1"/>
              </a:solidFill>
              <a:latin typeface="Calibri"/>
              <a:ea typeface="Calibri"/>
              <a:cs typeface="Calibri"/>
              <a:sym typeface="Calibri"/>
            </a:endParaRPr>
          </a:p>
        </p:txBody>
      </p:sp>
      <p:sp>
        <p:nvSpPr>
          <p:cNvPr id="176" name="Google Shape;176;p11"/>
          <p:cNvSpPr txBox="1"/>
          <p:nvPr/>
        </p:nvSpPr>
        <p:spPr>
          <a:xfrm>
            <a:off x="-230237" y="1750762"/>
            <a:ext cx="9144000" cy="2324100"/>
          </a:xfrm>
          <a:prstGeom prst="rect">
            <a:avLst/>
          </a:prstGeom>
          <a:noFill/>
          <a:ln>
            <a:noFill/>
          </a:ln>
        </p:spPr>
        <p:txBody>
          <a:bodyPr spcFirstLastPara="1" wrap="square" lIns="91425" tIns="45700" rIns="91425" bIns="45700" anchor="t" anchorCtr="0">
            <a:spAutoFit/>
          </a:bodyPr>
          <a:lstStyle/>
          <a:p>
            <a:pPr marL="285750" marR="0" lvl="0" indent="-215900" algn="ctr" rtl="0">
              <a:lnSpc>
                <a:spcPct val="100000"/>
              </a:lnSpc>
              <a:spcBef>
                <a:spcPts val="0"/>
              </a:spcBef>
              <a:spcAft>
                <a:spcPts val="0"/>
              </a:spcAft>
              <a:buClr>
                <a:schemeClr val="dk1"/>
              </a:buClr>
              <a:buSzPts val="2900"/>
              <a:buFont typeface="Calibri"/>
              <a:buChar char="•"/>
            </a:pPr>
            <a:r>
              <a:rPr lang="en-US" sz="2900" b="1" i="0" u="none" strike="noStrike" cap="none">
                <a:solidFill>
                  <a:schemeClr val="dk1"/>
                </a:solidFill>
                <a:latin typeface="Calibri"/>
                <a:ea typeface="Calibri"/>
                <a:cs typeface="Calibri"/>
                <a:sym typeface="Calibri"/>
              </a:rPr>
              <a:t>Assessments at Sinclair</a:t>
            </a:r>
            <a:endParaRPr sz="300" b="0" i="0" u="none" strike="noStrike" cap="none">
              <a:solidFill>
                <a:srgbClr val="000000"/>
              </a:solidFill>
              <a:latin typeface="Arial"/>
              <a:ea typeface="Arial"/>
              <a:cs typeface="Arial"/>
              <a:sym typeface="Arial"/>
            </a:endParaRPr>
          </a:p>
          <a:p>
            <a:pPr marL="285750" marR="0" lvl="0" indent="-215900" algn="ctr" rtl="0">
              <a:lnSpc>
                <a:spcPct val="100000"/>
              </a:lnSpc>
              <a:spcBef>
                <a:spcPts val="0"/>
              </a:spcBef>
              <a:spcAft>
                <a:spcPts val="0"/>
              </a:spcAft>
              <a:buClr>
                <a:schemeClr val="dk1"/>
              </a:buClr>
              <a:buSzPts val="2900"/>
              <a:buFont typeface="Calibri"/>
              <a:buChar char="•"/>
            </a:pPr>
            <a:r>
              <a:rPr lang="en-US" sz="2900" b="1" i="0" u="none" strike="noStrike" cap="none">
                <a:solidFill>
                  <a:schemeClr val="dk1"/>
                </a:solidFill>
                <a:latin typeface="Calibri"/>
                <a:ea typeface="Calibri"/>
                <a:cs typeface="Calibri"/>
                <a:sym typeface="Calibri"/>
              </a:rPr>
              <a:t>Statewide Test Scores</a:t>
            </a:r>
            <a:endParaRPr sz="300" b="0" i="0" u="none" strike="noStrike" cap="none">
              <a:solidFill>
                <a:srgbClr val="000000"/>
              </a:solidFill>
              <a:latin typeface="Arial"/>
              <a:ea typeface="Arial"/>
              <a:cs typeface="Arial"/>
              <a:sym typeface="Arial"/>
            </a:endParaRPr>
          </a:p>
          <a:p>
            <a:pPr marL="285750" marR="0" lvl="0" indent="-215900" algn="ctr" rtl="0">
              <a:lnSpc>
                <a:spcPct val="100000"/>
              </a:lnSpc>
              <a:spcBef>
                <a:spcPts val="0"/>
              </a:spcBef>
              <a:spcAft>
                <a:spcPts val="0"/>
              </a:spcAft>
              <a:buClr>
                <a:schemeClr val="dk1"/>
              </a:buClr>
              <a:buSzPts val="2900"/>
              <a:buFont typeface="Calibri"/>
              <a:buChar char="•"/>
            </a:pPr>
            <a:r>
              <a:rPr lang="en-US" sz="2900" b="1" i="0" u="none" strike="noStrike" cap="none">
                <a:solidFill>
                  <a:schemeClr val="dk1"/>
                </a:solidFill>
                <a:latin typeface="Calibri"/>
                <a:ea typeface="Calibri"/>
                <a:cs typeface="Calibri"/>
                <a:sym typeface="Calibri"/>
              </a:rPr>
              <a:t>Cumulative HS GPA of 2.75 or above</a:t>
            </a:r>
            <a:endParaRPr sz="2900" b="1" i="0" u="none" strike="noStrike" cap="none">
              <a:solidFill>
                <a:schemeClr val="dk1"/>
              </a:solidFill>
              <a:latin typeface="Calibri"/>
              <a:ea typeface="Calibri"/>
              <a:cs typeface="Calibri"/>
              <a:sym typeface="Calibri"/>
            </a:endParaRPr>
          </a:p>
          <a:p>
            <a:pPr marL="285750" marR="0" lvl="0" indent="-215900" algn="ctr" rtl="0">
              <a:lnSpc>
                <a:spcPct val="100000"/>
              </a:lnSpc>
              <a:spcBef>
                <a:spcPts val="0"/>
              </a:spcBef>
              <a:spcAft>
                <a:spcPts val="0"/>
              </a:spcAft>
              <a:buClr>
                <a:schemeClr val="dk1"/>
              </a:buClr>
              <a:buSzPts val="2900"/>
              <a:buFont typeface="Calibri"/>
              <a:buChar char="•"/>
            </a:pPr>
            <a:r>
              <a:rPr lang="en-US" sz="2900" b="1" i="0" u="none" strike="noStrike" cap="none">
                <a:solidFill>
                  <a:schemeClr val="dk1"/>
                </a:solidFill>
                <a:latin typeface="Calibri"/>
                <a:ea typeface="Calibri"/>
                <a:cs typeface="Calibri"/>
                <a:sym typeface="Calibri"/>
              </a:rPr>
              <a:t>HS English &amp; Math course completion information for course placement </a:t>
            </a:r>
            <a:endParaRPr sz="4000" b="1"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fd376a8091_0_12"/>
          <p:cNvSpPr txBox="1"/>
          <p:nvPr/>
        </p:nvSpPr>
        <p:spPr>
          <a:xfrm>
            <a:off x="218785" y="357493"/>
            <a:ext cx="4464600" cy="1431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00000"/>
              </a:buClr>
              <a:buSzPts val="3600"/>
              <a:buFont typeface="Arial Black"/>
              <a:buNone/>
            </a:pPr>
            <a:r>
              <a:rPr lang="en-US" sz="3600" b="1" i="0" u="none" strike="noStrike" cap="none">
                <a:solidFill>
                  <a:srgbClr val="C00000"/>
                </a:solidFill>
                <a:latin typeface="Arial Black"/>
                <a:ea typeface="Arial Black"/>
                <a:cs typeface="Arial Black"/>
                <a:sym typeface="Arial Black"/>
              </a:rPr>
              <a:t>Mature Content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200"/>
              <a:buFont typeface="Arial Black"/>
              <a:buNone/>
            </a:pPr>
            <a:endParaRPr sz="1400" b="0" i="0" u="none" strike="noStrike" cap="none">
              <a:solidFill>
                <a:srgbClr val="000000"/>
              </a:solidFill>
              <a:latin typeface="Arial"/>
              <a:ea typeface="Arial"/>
              <a:cs typeface="Arial"/>
              <a:sym typeface="Arial"/>
            </a:endParaRPr>
          </a:p>
        </p:txBody>
      </p:sp>
      <p:sp>
        <p:nvSpPr>
          <p:cNvPr id="183" name="Google Shape;183;gfd376a8091_0_12"/>
          <p:cNvSpPr txBox="1"/>
          <p:nvPr/>
        </p:nvSpPr>
        <p:spPr>
          <a:xfrm>
            <a:off x="293625" y="1337500"/>
            <a:ext cx="8190900" cy="4356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Per state law, students must understand that a college class could expose them to mature content.</a:t>
            </a:r>
            <a:endParaRPr sz="30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dk1"/>
              </a:solidFill>
              <a:latin typeface="Calibri"/>
              <a:ea typeface="Calibri"/>
              <a:cs typeface="Calibri"/>
              <a:sym typeface="Calibri"/>
            </a:endParaRPr>
          </a:p>
          <a:p>
            <a:pPr marL="742950" marR="0" lvl="0" indent="-742950" algn="l" rtl="0">
              <a:lnSpc>
                <a:spcPct val="90000"/>
              </a:lnSpc>
              <a:spcBef>
                <a:spcPts val="0"/>
              </a:spcBef>
              <a:spcAft>
                <a:spcPts val="0"/>
              </a:spcAft>
              <a:buClr>
                <a:schemeClr val="dk1"/>
              </a:buClr>
              <a:buSzPts val="3000"/>
              <a:buFont typeface="Calibri"/>
              <a:buAutoNum type="arabicPeriod"/>
            </a:pPr>
            <a:r>
              <a:rPr lang="en-US" sz="3000" b="1" i="0" u="none" strike="noStrike" cap="none">
                <a:solidFill>
                  <a:schemeClr val="dk1"/>
                </a:solidFill>
                <a:latin typeface="Calibri"/>
                <a:ea typeface="Calibri"/>
                <a:cs typeface="Calibri"/>
                <a:sym typeface="Calibri"/>
              </a:rPr>
              <a:t>Both the student and their parent/guardian must acknowledge that a college class could contain graphic and mature content.  </a:t>
            </a:r>
            <a:r>
              <a:rPr lang="en-US" sz="3000" b="1" i="0" u="none" strike="noStrike" cap="none">
                <a:solidFill>
                  <a:srgbClr val="C00000"/>
                </a:solidFill>
                <a:latin typeface="Calibri"/>
                <a:ea typeface="Calibri"/>
                <a:cs typeface="Calibri"/>
                <a:sym typeface="Calibri"/>
              </a:rPr>
              <a:t>IN  THE ONLINE APPLICATION</a:t>
            </a:r>
            <a:endParaRPr sz="1400" b="0" i="0" u="none" strike="noStrike" cap="none">
              <a:solidFill>
                <a:srgbClr val="C00000"/>
              </a:solidFill>
              <a:latin typeface="Arial"/>
              <a:ea typeface="Arial"/>
              <a:cs typeface="Arial"/>
              <a:sym typeface="Arial"/>
            </a:endParaRPr>
          </a:p>
          <a:p>
            <a:pPr marL="742950" marR="0" lvl="0" indent="-742950" algn="l" rtl="0">
              <a:lnSpc>
                <a:spcPct val="90000"/>
              </a:lnSpc>
              <a:spcBef>
                <a:spcPts val="1000"/>
              </a:spcBef>
              <a:spcAft>
                <a:spcPts val="0"/>
              </a:spcAft>
              <a:buClr>
                <a:schemeClr val="dk1"/>
              </a:buClr>
              <a:buSzPts val="3000"/>
              <a:buFont typeface="Calibri"/>
              <a:buAutoNum type="arabicPeriod"/>
            </a:pPr>
            <a:r>
              <a:rPr lang="en-US" sz="3000" b="1" i="0" u="none" strike="noStrike" cap="none">
                <a:solidFill>
                  <a:schemeClr val="dk1"/>
                </a:solidFill>
                <a:latin typeface="Calibri"/>
                <a:ea typeface="Calibri"/>
                <a:cs typeface="Calibri"/>
                <a:sym typeface="Calibri"/>
              </a:rPr>
              <a:t>Student will complete the CCP Mature Content Questionnaire before registering for classes. </a:t>
            </a:r>
            <a:r>
              <a:rPr lang="en-US" sz="3000" b="1" i="0" u="none" strike="noStrike" cap="none">
                <a:solidFill>
                  <a:srgbClr val="C00000"/>
                </a:solidFill>
                <a:latin typeface="Calibri"/>
                <a:ea typeface="Calibri"/>
                <a:cs typeface="Calibri"/>
                <a:sym typeface="Calibri"/>
              </a:rPr>
              <a:t>ONCE ACCEPTED </a:t>
            </a:r>
            <a:endParaRPr sz="3000" b="1" i="0" u="none" strike="noStrike" cap="none">
              <a:solidFill>
                <a:srgbClr val="C00000"/>
              </a:solidFill>
              <a:latin typeface="Calibri"/>
              <a:ea typeface="Calibri"/>
              <a:cs typeface="Calibri"/>
              <a:sym typeface="Calibri"/>
            </a:endParaRPr>
          </a:p>
          <a:p>
            <a:pPr marL="457200" marR="0" lvl="0" indent="0" algn="l" rtl="0">
              <a:lnSpc>
                <a:spcPct val="90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fd376a8091_0_12"/>
          <p:cNvSpPr txBox="1"/>
          <p:nvPr/>
        </p:nvSpPr>
        <p:spPr>
          <a:xfrm>
            <a:off x="7435122" y="2174020"/>
            <a:ext cx="1049400" cy="33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APRIL</a:t>
            </a:r>
            <a:endParaRPr sz="1600" b="0" i="0" u="none" strike="noStrike" cap="none">
              <a:solidFill>
                <a:schemeClr val="lt1"/>
              </a:solidFill>
              <a:latin typeface="Calibri"/>
              <a:ea typeface="Calibri"/>
              <a:cs typeface="Calibri"/>
              <a:sym typeface="Calibri"/>
            </a:endParaRPr>
          </a:p>
        </p:txBody>
      </p:sp>
      <p:sp>
        <p:nvSpPr>
          <p:cNvPr id="185" name="Google Shape;185;gfd376a8091_0_12"/>
          <p:cNvSpPr txBox="1"/>
          <p:nvPr/>
        </p:nvSpPr>
        <p:spPr>
          <a:xfrm>
            <a:off x="7836511" y="4882243"/>
            <a:ext cx="1049400" cy="33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APRIL</a:t>
            </a:r>
            <a:endParaRPr sz="16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3"/>
          <p:cNvSpPr txBox="1"/>
          <p:nvPr/>
        </p:nvSpPr>
        <p:spPr>
          <a:xfrm>
            <a:off x="276046" y="295426"/>
            <a:ext cx="403469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C00000"/>
                </a:solidFill>
                <a:latin typeface="Arial Black"/>
                <a:ea typeface="Arial Black"/>
                <a:cs typeface="Arial Black"/>
                <a:sym typeface="Arial Black"/>
              </a:rPr>
              <a:t>Next Steps</a:t>
            </a:r>
            <a:endParaRPr sz="1400" b="0" i="0" u="none" strike="noStrike" cap="none">
              <a:solidFill>
                <a:srgbClr val="000000"/>
              </a:solidFill>
              <a:latin typeface="Arial"/>
              <a:ea typeface="Arial"/>
              <a:cs typeface="Arial"/>
              <a:sym typeface="Arial"/>
            </a:endParaRPr>
          </a:p>
        </p:txBody>
      </p:sp>
      <p:sp>
        <p:nvSpPr>
          <p:cNvPr id="192" name="Google Shape;192;p13"/>
          <p:cNvSpPr txBox="1">
            <a:spLocks noGrp="1"/>
          </p:cNvSpPr>
          <p:nvPr>
            <p:ph type="body" idx="1"/>
          </p:nvPr>
        </p:nvSpPr>
        <p:spPr>
          <a:xfrm>
            <a:off x="457475" y="1883152"/>
            <a:ext cx="4526755" cy="404545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3600"/>
              <a:buChar char="•"/>
            </a:pPr>
            <a:r>
              <a:rPr lang="en-US" sz="3600" b="1"/>
              <a:t>Registering for Courses</a:t>
            </a:r>
            <a:endParaRPr/>
          </a:p>
          <a:p>
            <a:pPr marL="685800" lvl="1" indent="-228600" algn="l" rtl="0">
              <a:lnSpc>
                <a:spcPct val="80000"/>
              </a:lnSpc>
              <a:spcBef>
                <a:spcPts val="500"/>
              </a:spcBef>
              <a:spcAft>
                <a:spcPts val="0"/>
              </a:spcAft>
              <a:buClr>
                <a:schemeClr val="dk1"/>
              </a:buClr>
              <a:buSzPts val="3200"/>
              <a:buChar char="•"/>
            </a:pPr>
            <a:r>
              <a:rPr lang="en-US" sz="3200" b="1"/>
              <a:t>Selecting Courses</a:t>
            </a:r>
            <a:endParaRPr/>
          </a:p>
          <a:p>
            <a:pPr marL="228600" lvl="0" indent="-228600" algn="l" rtl="0">
              <a:lnSpc>
                <a:spcPct val="80000"/>
              </a:lnSpc>
              <a:spcBef>
                <a:spcPts val="1000"/>
              </a:spcBef>
              <a:spcAft>
                <a:spcPts val="0"/>
              </a:spcAft>
              <a:buClr>
                <a:schemeClr val="dk1"/>
              </a:buClr>
              <a:buSzPts val="3600"/>
              <a:buChar char="•"/>
            </a:pPr>
            <a:r>
              <a:rPr lang="en-US" sz="3600" b="1"/>
              <a:t>Key Dates: </a:t>
            </a:r>
            <a:endParaRPr/>
          </a:p>
          <a:p>
            <a:pPr marL="685800" lvl="1" indent="-228600" algn="l" rtl="0">
              <a:lnSpc>
                <a:spcPct val="80000"/>
              </a:lnSpc>
              <a:spcBef>
                <a:spcPts val="500"/>
              </a:spcBef>
              <a:spcAft>
                <a:spcPts val="0"/>
              </a:spcAft>
              <a:buClr>
                <a:schemeClr val="dk1"/>
              </a:buClr>
              <a:buSzPts val="3200"/>
              <a:buChar char="•"/>
            </a:pPr>
            <a:r>
              <a:rPr lang="en-US" sz="3200" b="1"/>
              <a:t>Letter of Intent: </a:t>
            </a:r>
            <a:br>
              <a:rPr lang="en-US" sz="3200" b="1"/>
            </a:br>
            <a:r>
              <a:rPr lang="en-US" sz="3200" b="1">
                <a:solidFill>
                  <a:srgbClr val="C00000"/>
                </a:solidFill>
              </a:rPr>
              <a:t>April 1</a:t>
            </a:r>
            <a:r>
              <a:rPr lang="en-US" sz="3200" b="1" baseline="30000">
                <a:solidFill>
                  <a:srgbClr val="C00000"/>
                </a:solidFill>
              </a:rPr>
              <a:t>st</a:t>
            </a:r>
            <a:r>
              <a:rPr lang="en-US" sz="3200" b="1">
                <a:solidFill>
                  <a:srgbClr val="C00000"/>
                </a:solidFill>
              </a:rPr>
              <a:t> </a:t>
            </a:r>
            <a:endParaRPr/>
          </a:p>
          <a:p>
            <a:pPr marL="685800" lvl="1" indent="-228600" algn="l" rtl="0">
              <a:lnSpc>
                <a:spcPct val="80000"/>
              </a:lnSpc>
              <a:spcBef>
                <a:spcPts val="500"/>
              </a:spcBef>
              <a:spcAft>
                <a:spcPts val="0"/>
              </a:spcAft>
              <a:buClr>
                <a:schemeClr val="dk1"/>
              </a:buClr>
              <a:buSzPts val="3200"/>
              <a:buChar char="•"/>
            </a:pPr>
            <a:r>
              <a:rPr lang="en-US" sz="3200" b="1"/>
              <a:t>Sinclair Application: </a:t>
            </a:r>
            <a:r>
              <a:rPr lang="en-US" sz="3200" b="1">
                <a:solidFill>
                  <a:srgbClr val="C00000"/>
                </a:solidFill>
              </a:rPr>
              <a:t>May 1</a:t>
            </a:r>
            <a:r>
              <a:rPr lang="en-US" sz="3200" b="1" baseline="30000">
                <a:solidFill>
                  <a:srgbClr val="C00000"/>
                </a:solidFill>
              </a:rPr>
              <a:t>st</a:t>
            </a:r>
            <a:r>
              <a:rPr lang="en-US" sz="3200" b="1">
                <a:solidFill>
                  <a:srgbClr val="C00000"/>
                </a:solidFill>
              </a:rPr>
              <a:t> </a:t>
            </a:r>
            <a:endParaRPr/>
          </a:p>
        </p:txBody>
      </p:sp>
      <p:pic>
        <p:nvPicPr>
          <p:cNvPr id="193" name="Google Shape;193;p13"/>
          <p:cNvPicPr preferRelativeResize="0"/>
          <p:nvPr/>
        </p:nvPicPr>
        <p:blipFill rotWithShape="1">
          <a:blip r:embed="rId3">
            <a:alphaModFix/>
          </a:blip>
          <a:srcRect/>
          <a:stretch/>
        </p:blipFill>
        <p:spPr>
          <a:xfrm>
            <a:off x="5196590" y="1255426"/>
            <a:ext cx="3082977" cy="2312233"/>
          </a:xfrm>
          <a:prstGeom prst="rect">
            <a:avLst/>
          </a:prstGeom>
          <a:noFill/>
          <a:ln>
            <a:noFill/>
          </a:ln>
        </p:spPr>
      </p:pic>
      <p:pic>
        <p:nvPicPr>
          <p:cNvPr id="194" name="Google Shape;194;p13"/>
          <p:cNvPicPr preferRelativeResize="0"/>
          <p:nvPr/>
        </p:nvPicPr>
        <p:blipFill rotWithShape="1">
          <a:blip r:embed="rId3">
            <a:alphaModFix/>
          </a:blip>
          <a:srcRect/>
          <a:stretch/>
        </p:blipFill>
        <p:spPr>
          <a:xfrm>
            <a:off x="5196590" y="3905881"/>
            <a:ext cx="3082977" cy="2312233"/>
          </a:xfrm>
          <a:prstGeom prst="rect">
            <a:avLst/>
          </a:prstGeom>
          <a:noFill/>
          <a:ln>
            <a:noFill/>
          </a:ln>
        </p:spPr>
      </p:pic>
      <p:sp>
        <p:nvSpPr>
          <p:cNvPr id="195" name="Google Shape;195;p13"/>
          <p:cNvSpPr txBox="1"/>
          <p:nvPr/>
        </p:nvSpPr>
        <p:spPr>
          <a:xfrm>
            <a:off x="6340838" y="1785717"/>
            <a:ext cx="17763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APRIL</a:t>
            </a:r>
            <a:endParaRPr sz="2400" b="0" i="0" u="none" strike="noStrike" cap="none">
              <a:solidFill>
                <a:schemeClr val="lt1"/>
              </a:solidFill>
              <a:latin typeface="Calibri"/>
              <a:ea typeface="Calibri"/>
              <a:cs typeface="Calibri"/>
              <a:sym typeface="Calibri"/>
            </a:endParaRPr>
          </a:p>
        </p:txBody>
      </p:sp>
      <p:sp>
        <p:nvSpPr>
          <p:cNvPr id="196" name="Google Shape;196;p13"/>
          <p:cNvSpPr txBox="1"/>
          <p:nvPr/>
        </p:nvSpPr>
        <p:spPr>
          <a:xfrm>
            <a:off x="6340837" y="4433980"/>
            <a:ext cx="17763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MAY</a:t>
            </a:r>
            <a:endParaRPr sz="2400" b="0" i="0" u="none" strike="noStrike" cap="none">
              <a:solidFill>
                <a:schemeClr val="lt1"/>
              </a:solidFill>
              <a:latin typeface="Calibri"/>
              <a:ea typeface="Calibri"/>
              <a:cs typeface="Calibri"/>
              <a:sym typeface="Calibri"/>
            </a:endParaRPr>
          </a:p>
        </p:txBody>
      </p:sp>
      <p:sp>
        <p:nvSpPr>
          <p:cNvPr id="197" name="Google Shape;197;p13"/>
          <p:cNvSpPr txBox="1"/>
          <p:nvPr/>
        </p:nvSpPr>
        <p:spPr>
          <a:xfrm>
            <a:off x="6584427" y="2289961"/>
            <a:ext cx="128915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98" name="Google Shape;198;p13"/>
          <p:cNvSpPr txBox="1"/>
          <p:nvPr/>
        </p:nvSpPr>
        <p:spPr>
          <a:xfrm>
            <a:off x="6584427" y="4915912"/>
            <a:ext cx="128915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body" idx="1"/>
          </p:nvPr>
        </p:nvSpPr>
        <p:spPr>
          <a:xfrm>
            <a:off x="4802660" y="2315578"/>
            <a:ext cx="371269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a:latin typeface="Calibri"/>
                <a:ea typeface="Calibri"/>
                <a:cs typeface="Calibri"/>
                <a:sym typeface="Calibri"/>
              </a:rPr>
              <a:t>May </a:t>
            </a:r>
            <a:r>
              <a:rPr lang="en-US" b="1">
                <a:solidFill>
                  <a:srgbClr val="C00000"/>
                </a:solidFill>
                <a:latin typeface="Calibri"/>
                <a:ea typeface="Calibri"/>
                <a:cs typeface="Calibri"/>
                <a:sym typeface="Calibri"/>
              </a:rPr>
              <a:t>register for courses </a:t>
            </a:r>
            <a:r>
              <a:rPr lang="en-US" b="1">
                <a:latin typeface="Calibri"/>
                <a:ea typeface="Calibri"/>
                <a:cs typeface="Calibri"/>
                <a:sym typeface="Calibri"/>
              </a:rPr>
              <a:t>without any additional paperwork based on current academic eligibility &amp; high school information</a:t>
            </a:r>
            <a:endParaRPr/>
          </a:p>
          <a:p>
            <a:pPr marL="0" lvl="0" indent="0" algn="l" rtl="0">
              <a:lnSpc>
                <a:spcPct val="90000"/>
              </a:lnSpc>
              <a:spcBef>
                <a:spcPts val="1000"/>
              </a:spcBef>
              <a:spcAft>
                <a:spcPts val="0"/>
              </a:spcAft>
              <a:buClr>
                <a:schemeClr val="dk1"/>
              </a:buClr>
              <a:buSzPts val="2800"/>
              <a:buNone/>
            </a:pPr>
            <a:r>
              <a:rPr lang="en-US" b="1">
                <a:latin typeface="Calibri"/>
                <a:ea typeface="Calibri"/>
                <a:cs typeface="Calibri"/>
                <a:sym typeface="Calibri"/>
              </a:rPr>
              <a:t> </a:t>
            </a:r>
            <a:endParaRPr/>
          </a:p>
          <a:p>
            <a:pPr marL="0" lvl="0" indent="0" algn="l" rtl="0">
              <a:lnSpc>
                <a:spcPct val="90000"/>
              </a:lnSpc>
              <a:spcBef>
                <a:spcPts val="1000"/>
              </a:spcBef>
              <a:spcAft>
                <a:spcPts val="0"/>
              </a:spcAft>
              <a:buClr>
                <a:schemeClr val="dk1"/>
              </a:buClr>
              <a:buSzPts val="2000"/>
              <a:buNone/>
            </a:pPr>
            <a:r>
              <a:rPr lang="en-US" sz="2000" b="1" i="1"/>
              <a:t>**A new student verification form will be needed if there is a change in attending high school.</a:t>
            </a:r>
            <a:endParaRPr/>
          </a:p>
          <a:p>
            <a:pPr marL="0" lvl="0" indent="0" algn="l" rtl="0">
              <a:lnSpc>
                <a:spcPct val="90000"/>
              </a:lnSpc>
              <a:spcBef>
                <a:spcPts val="1000"/>
              </a:spcBef>
              <a:spcAft>
                <a:spcPts val="0"/>
              </a:spcAft>
              <a:buClr>
                <a:schemeClr val="dk1"/>
              </a:buClr>
              <a:buSzPts val="2000"/>
              <a:buNone/>
            </a:pPr>
            <a:endParaRPr sz="2000" b="1" i="1"/>
          </a:p>
        </p:txBody>
      </p:sp>
      <p:sp>
        <p:nvSpPr>
          <p:cNvPr id="205" name="Google Shape;205;p14"/>
          <p:cNvSpPr txBox="1"/>
          <p:nvPr/>
        </p:nvSpPr>
        <p:spPr>
          <a:xfrm>
            <a:off x="336007" y="389060"/>
            <a:ext cx="479062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C00000"/>
                </a:solidFill>
                <a:latin typeface="Arial Black"/>
                <a:ea typeface="Arial Black"/>
                <a:cs typeface="Arial Black"/>
                <a:sym typeface="Arial Black"/>
              </a:rPr>
              <a:t>Current Sinclair College Student</a:t>
            </a:r>
            <a:endParaRPr sz="1400" b="0" i="0" u="none" strike="noStrike" cap="none">
              <a:solidFill>
                <a:srgbClr val="000000"/>
              </a:solidFill>
              <a:latin typeface="Arial"/>
              <a:ea typeface="Arial"/>
              <a:cs typeface="Arial"/>
              <a:sym typeface="Arial"/>
            </a:endParaRPr>
          </a:p>
        </p:txBody>
      </p:sp>
      <p:pic>
        <p:nvPicPr>
          <p:cNvPr id="206" name="Google Shape;206;p14"/>
          <p:cNvPicPr preferRelativeResize="0"/>
          <p:nvPr/>
        </p:nvPicPr>
        <p:blipFill rotWithShape="1">
          <a:blip r:embed="rId3">
            <a:alphaModFix/>
          </a:blip>
          <a:srcRect l="14794" t="6806" r="42364" b="15634"/>
          <a:stretch/>
        </p:blipFill>
        <p:spPr>
          <a:xfrm>
            <a:off x="336007" y="1705603"/>
            <a:ext cx="4146052" cy="49613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5"/>
          <p:cNvSpPr txBox="1">
            <a:spLocks noGrp="1"/>
          </p:cNvSpPr>
          <p:nvPr>
            <p:ph type="title"/>
          </p:nvPr>
        </p:nvSpPr>
        <p:spPr>
          <a:xfrm>
            <a:off x="223520" y="400262"/>
            <a:ext cx="5007554" cy="10422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00000"/>
              </a:buClr>
              <a:buSzPts val="3600"/>
              <a:buFont typeface="Arial Black"/>
              <a:buNone/>
            </a:pPr>
            <a:r>
              <a:rPr lang="en-US" sz="3600" b="1">
                <a:solidFill>
                  <a:srgbClr val="C00000"/>
                </a:solidFill>
                <a:latin typeface="Arial Black"/>
                <a:ea typeface="Arial Black"/>
                <a:cs typeface="Arial Black"/>
                <a:sym typeface="Arial Black"/>
              </a:rPr>
              <a:t>Sinclair CCP Students Succeed</a:t>
            </a:r>
            <a:endParaRPr/>
          </a:p>
        </p:txBody>
      </p:sp>
      <p:cxnSp>
        <p:nvCxnSpPr>
          <p:cNvPr id="213" name="Google Shape;213;p15"/>
          <p:cNvCxnSpPr/>
          <p:nvPr/>
        </p:nvCxnSpPr>
        <p:spPr>
          <a:xfrm>
            <a:off x="4845569" y="1442516"/>
            <a:ext cx="0" cy="5263084"/>
          </a:xfrm>
          <a:prstGeom prst="straightConnector1">
            <a:avLst/>
          </a:prstGeom>
          <a:noFill/>
          <a:ln w="9525" cap="flat" cmpd="sng">
            <a:solidFill>
              <a:srgbClr val="7F7F7F"/>
            </a:solidFill>
            <a:prstDash val="dashDot"/>
            <a:miter lim="800000"/>
            <a:headEnd type="none" w="sm" len="sm"/>
            <a:tailEnd type="none" w="sm" len="sm"/>
          </a:ln>
        </p:spPr>
      </p:cxnSp>
      <p:cxnSp>
        <p:nvCxnSpPr>
          <p:cNvPr id="214" name="Google Shape;214;p15"/>
          <p:cNvCxnSpPr/>
          <p:nvPr/>
        </p:nvCxnSpPr>
        <p:spPr>
          <a:xfrm>
            <a:off x="223520" y="3860110"/>
            <a:ext cx="4377634" cy="0"/>
          </a:xfrm>
          <a:prstGeom prst="straightConnector1">
            <a:avLst/>
          </a:prstGeom>
          <a:noFill/>
          <a:ln w="9525" cap="flat" cmpd="sng">
            <a:solidFill>
              <a:srgbClr val="7F7F7F"/>
            </a:solidFill>
            <a:prstDash val="dashDot"/>
            <a:miter lim="800000"/>
            <a:headEnd type="none" w="sm" len="sm"/>
            <a:tailEnd type="none" w="sm" len="sm"/>
          </a:ln>
        </p:spPr>
      </p:cxnSp>
      <p:cxnSp>
        <p:nvCxnSpPr>
          <p:cNvPr id="215" name="Google Shape;215;p15"/>
          <p:cNvCxnSpPr/>
          <p:nvPr/>
        </p:nvCxnSpPr>
        <p:spPr>
          <a:xfrm rot="10800000" flipH="1">
            <a:off x="5089985" y="3855030"/>
            <a:ext cx="3752917" cy="10160"/>
          </a:xfrm>
          <a:prstGeom prst="straightConnector1">
            <a:avLst/>
          </a:prstGeom>
          <a:noFill/>
          <a:ln w="9525" cap="flat" cmpd="sng">
            <a:solidFill>
              <a:srgbClr val="7F7F7F"/>
            </a:solidFill>
            <a:prstDash val="dashDot"/>
            <a:miter lim="800000"/>
            <a:headEnd type="none" w="sm" len="sm"/>
            <a:tailEnd type="none" w="sm" len="sm"/>
          </a:ln>
        </p:spPr>
      </p:cxnSp>
      <p:sp>
        <p:nvSpPr>
          <p:cNvPr id="216" name="Google Shape;216;p15"/>
          <p:cNvSpPr txBox="1"/>
          <p:nvPr/>
        </p:nvSpPr>
        <p:spPr>
          <a:xfrm>
            <a:off x="829657" y="2178006"/>
            <a:ext cx="12723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C00000"/>
                </a:solidFill>
                <a:latin typeface="Calibri"/>
                <a:ea typeface="Calibri"/>
                <a:cs typeface="Calibri"/>
                <a:sym typeface="Calibri"/>
              </a:rPr>
              <a:t>7</a:t>
            </a:r>
            <a:r>
              <a:rPr lang="en-US" sz="7200" b="1">
                <a:solidFill>
                  <a:srgbClr val="C00000"/>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217" name="Google Shape;217;p15"/>
          <p:cNvPicPr preferRelativeResize="0"/>
          <p:nvPr/>
        </p:nvPicPr>
        <p:blipFill rotWithShape="1">
          <a:blip r:embed="rId3">
            <a:alphaModFix/>
          </a:blip>
          <a:srcRect/>
          <a:stretch/>
        </p:blipFill>
        <p:spPr>
          <a:xfrm>
            <a:off x="639383" y="1777144"/>
            <a:ext cx="1386283" cy="1039712"/>
          </a:xfrm>
          <a:prstGeom prst="rect">
            <a:avLst/>
          </a:prstGeom>
          <a:noFill/>
          <a:ln>
            <a:noFill/>
          </a:ln>
        </p:spPr>
      </p:pic>
      <p:pic>
        <p:nvPicPr>
          <p:cNvPr id="218" name="Google Shape;218;p15"/>
          <p:cNvPicPr preferRelativeResize="0"/>
          <p:nvPr/>
        </p:nvPicPr>
        <p:blipFill rotWithShape="1">
          <a:blip r:embed="rId4">
            <a:alphaModFix/>
          </a:blip>
          <a:srcRect/>
          <a:stretch/>
        </p:blipFill>
        <p:spPr>
          <a:xfrm>
            <a:off x="5025082" y="4693074"/>
            <a:ext cx="1674629" cy="1255972"/>
          </a:xfrm>
          <a:prstGeom prst="rect">
            <a:avLst/>
          </a:prstGeom>
          <a:noFill/>
          <a:ln>
            <a:noFill/>
          </a:ln>
        </p:spPr>
      </p:pic>
      <p:sp>
        <p:nvSpPr>
          <p:cNvPr id="219" name="Google Shape;219;p15"/>
          <p:cNvSpPr txBox="1"/>
          <p:nvPr/>
        </p:nvSpPr>
        <p:spPr>
          <a:xfrm>
            <a:off x="6877973" y="4512453"/>
            <a:ext cx="1930500" cy="1508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AY 202</a:t>
            </a:r>
            <a:r>
              <a:rPr lang="en-US" sz="2400" b="1">
                <a:solidFill>
                  <a:schemeClr val="dk1"/>
                </a:solidFill>
                <a:latin typeface="Calibri"/>
                <a:ea typeface="Calibri"/>
                <a:cs typeface="Calibri"/>
                <a:sym typeface="Calibri"/>
              </a:rPr>
              <a:t>2</a:t>
            </a:r>
            <a:r>
              <a:rPr lang="en-US" sz="2400" b="1" i="0" u="none" strike="noStrike" cap="none">
                <a:solidFill>
                  <a:schemeClr val="dk1"/>
                </a:solidFill>
                <a:latin typeface="Calibri"/>
                <a:ea typeface="Calibri"/>
                <a:cs typeface="Calibri"/>
                <a:sym typeface="Calibri"/>
              </a:rPr>
              <a:t>-2023</a:t>
            </a:r>
            <a:endParaRPr sz="1400" b="0" i="0" u="none" strike="noStrike" cap="none">
              <a:solidFill>
                <a:srgbClr val="000000"/>
              </a:solidFill>
              <a:latin typeface="Arial"/>
              <a:ea typeface="Arial"/>
              <a:cs typeface="Arial"/>
              <a:sym typeface="Arial"/>
            </a:endParaRPr>
          </a:p>
          <a:p>
            <a:pPr marL="0" marR="0" lvl="0" indent="0" algn="ctr" rtl="0">
              <a:lnSpc>
                <a:spcPct val="104166"/>
              </a:lnSpc>
              <a:spcBef>
                <a:spcPts val="0"/>
              </a:spcBef>
              <a:spcAft>
                <a:spcPts val="0"/>
              </a:spcAft>
              <a:buClr>
                <a:srgbClr val="000000"/>
              </a:buClr>
              <a:buSzPts val="4800"/>
              <a:buFont typeface="Arial"/>
              <a:buNone/>
            </a:pPr>
            <a:r>
              <a:rPr lang="en-US" sz="4800" b="1">
                <a:solidFill>
                  <a:srgbClr val="C00000"/>
                </a:solidFill>
                <a:latin typeface="Calibri"/>
                <a:ea typeface="Calibri"/>
                <a:cs typeface="Calibri"/>
                <a:sym typeface="Calibri"/>
              </a:rPr>
              <a:t>9,038</a:t>
            </a:r>
            <a:endParaRPr sz="4800" b="1">
              <a:solidFill>
                <a:srgbClr val="C00000"/>
              </a:solidFill>
              <a:latin typeface="Calibri"/>
              <a:ea typeface="Calibri"/>
              <a:cs typeface="Calibri"/>
              <a:sym typeface="Calibri"/>
            </a:endParaRPr>
          </a:p>
          <a:p>
            <a:pPr marL="0" marR="0" lvl="0" indent="0" algn="ctr" rtl="0">
              <a:lnSpc>
                <a:spcPct val="104166"/>
              </a:lnSpc>
              <a:spcBef>
                <a:spcPts val="0"/>
              </a:spcBef>
              <a:spcAft>
                <a:spcPts val="0"/>
              </a:spcAft>
              <a:buClr>
                <a:srgbClr val="000000"/>
              </a:buClr>
              <a:buSzPts val="4800"/>
              <a:buFont typeface="Arial"/>
              <a:buNone/>
            </a:pPr>
            <a:r>
              <a:rPr lang="en-US" sz="1800" b="0" i="0" u="none" strike="noStrike" cap="none">
                <a:solidFill>
                  <a:schemeClr val="dk1"/>
                </a:solidFill>
                <a:latin typeface="Calibri"/>
                <a:ea typeface="Calibri"/>
                <a:cs typeface="Calibri"/>
                <a:sym typeface="Calibri"/>
              </a:rPr>
              <a:t>students enrolled</a:t>
            </a:r>
            <a:endParaRPr sz="1400" b="0" i="0" u="none" strike="noStrike" cap="none">
              <a:solidFill>
                <a:srgbClr val="000000"/>
              </a:solidFill>
              <a:latin typeface="Arial"/>
              <a:ea typeface="Arial"/>
              <a:cs typeface="Arial"/>
              <a:sym typeface="Arial"/>
            </a:endParaRPr>
          </a:p>
        </p:txBody>
      </p:sp>
      <p:sp>
        <p:nvSpPr>
          <p:cNvPr id="220" name="Google Shape;220;p15"/>
          <p:cNvSpPr txBox="1"/>
          <p:nvPr/>
        </p:nvSpPr>
        <p:spPr>
          <a:xfrm>
            <a:off x="6483620" y="1957701"/>
            <a:ext cx="215940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Of CCP students </a:t>
            </a:r>
            <a:r>
              <a:rPr lang="en-US" sz="1600" b="1" i="0" u="none" strike="noStrike" cap="none">
                <a:solidFill>
                  <a:schemeClr val="dk1"/>
                </a:solidFill>
                <a:latin typeface="Calibri"/>
                <a:ea typeface="Calibri"/>
                <a:cs typeface="Calibri"/>
                <a:sym typeface="Calibri"/>
              </a:rPr>
              <a:t>receive passing grades and earn college credit. </a:t>
            </a:r>
            <a:endParaRPr sz="1400" b="0" i="0" u="none" strike="noStrike" cap="none">
              <a:solidFill>
                <a:srgbClr val="000000"/>
              </a:solidFill>
              <a:latin typeface="Arial"/>
              <a:ea typeface="Arial"/>
              <a:cs typeface="Arial"/>
              <a:sym typeface="Arial"/>
            </a:endParaRPr>
          </a:p>
        </p:txBody>
      </p:sp>
      <p:pic>
        <p:nvPicPr>
          <p:cNvPr id="221" name="Google Shape;221;p15"/>
          <p:cNvPicPr preferRelativeResize="0"/>
          <p:nvPr/>
        </p:nvPicPr>
        <p:blipFill rotWithShape="1">
          <a:blip r:embed="rId5">
            <a:alphaModFix/>
          </a:blip>
          <a:srcRect l="57442" t="68881" r="28354"/>
          <a:stretch/>
        </p:blipFill>
        <p:spPr>
          <a:xfrm>
            <a:off x="5147452" y="1809185"/>
            <a:ext cx="1336168" cy="1217960"/>
          </a:xfrm>
          <a:prstGeom prst="rect">
            <a:avLst/>
          </a:prstGeom>
          <a:noFill/>
          <a:ln>
            <a:noFill/>
          </a:ln>
        </p:spPr>
      </p:pic>
      <p:sp>
        <p:nvSpPr>
          <p:cNvPr id="222" name="Google Shape;222;p15"/>
          <p:cNvSpPr txBox="1"/>
          <p:nvPr/>
        </p:nvSpPr>
        <p:spPr>
          <a:xfrm>
            <a:off x="2266027" y="4593235"/>
            <a:ext cx="19305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4166"/>
              </a:lnSpc>
              <a:spcBef>
                <a:spcPts val="0"/>
              </a:spcBef>
              <a:spcAft>
                <a:spcPts val="0"/>
              </a:spcAft>
              <a:buClr>
                <a:schemeClr val="dk1"/>
              </a:buClr>
              <a:buSzPts val="4800"/>
              <a:buFont typeface="Arial"/>
              <a:buNone/>
            </a:pPr>
            <a:r>
              <a:rPr lang="en-US" sz="4800" b="1">
                <a:solidFill>
                  <a:srgbClr val="C00000"/>
                </a:solidFill>
                <a:latin typeface="Calibri"/>
                <a:ea typeface="Calibri"/>
                <a:cs typeface="Calibri"/>
                <a:sym typeface="Calibri"/>
              </a:rPr>
              <a:t>65,917</a:t>
            </a:r>
            <a:endParaRPr sz="4800" b="1" i="0" u="none" strike="noStrike" cap="none">
              <a:solidFill>
                <a:srgbClr val="C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CREDIT HOURS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were awarded</a:t>
            </a:r>
            <a:endParaRPr sz="1400" b="0" i="0" u="none" strike="noStrike" cap="none">
              <a:solidFill>
                <a:srgbClr val="000000"/>
              </a:solidFill>
              <a:latin typeface="Arial"/>
              <a:ea typeface="Arial"/>
              <a:cs typeface="Arial"/>
              <a:sym typeface="Arial"/>
            </a:endParaRPr>
          </a:p>
        </p:txBody>
      </p:sp>
      <p:pic>
        <p:nvPicPr>
          <p:cNvPr id="223" name="Google Shape;223;p15"/>
          <p:cNvPicPr preferRelativeResize="0"/>
          <p:nvPr/>
        </p:nvPicPr>
        <p:blipFill rotWithShape="1">
          <a:blip r:embed="rId6">
            <a:alphaModFix/>
          </a:blip>
          <a:srcRect/>
          <a:stretch/>
        </p:blipFill>
        <p:spPr>
          <a:xfrm>
            <a:off x="489449" y="4485479"/>
            <a:ext cx="2045095" cy="1533821"/>
          </a:xfrm>
          <a:prstGeom prst="rect">
            <a:avLst/>
          </a:prstGeom>
          <a:noFill/>
          <a:ln>
            <a:noFill/>
          </a:ln>
        </p:spPr>
      </p:pic>
      <p:sp>
        <p:nvSpPr>
          <p:cNvPr id="224" name="Google Shape;224;p15"/>
          <p:cNvSpPr txBox="1"/>
          <p:nvPr/>
        </p:nvSpPr>
        <p:spPr>
          <a:xfrm>
            <a:off x="2300664" y="2067884"/>
            <a:ext cx="2159401"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Students </a:t>
            </a:r>
            <a:r>
              <a:rPr lang="en-US" sz="1600" b="1" i="0" u="none" strike="noStrike" cap="none">
                <a:solidFill>
                  <a:schemeClr val="dk1"/>
                </a:solidFill>
                <a:latin typeface="Calibri"/>
                <a:ea typeface="Calibri"/>
                <a:cs typeface="Calibri"/>
                <a:sym typeface="Calibri"/>
              </a:rPr>
              <a:t>graduated from Sinclair </a:t>
            </a:r>
            <a:r>
              <a:rPr lang="en-US" sz="1600" b="1" i="0" u="none" strike="noStrike" cap="none">
                <a:solidFill>
                  <a:srgbClr val="C00000"/>
                </a:solidFill>
                <a:latin typeface="Calibri"/>
                <a:ea typeface="Calibri"/>
                <a:cs typeface="Calibri"/>
                <a:sym typeface="Calibri"/>
              </a:rPr>
              <a:t>BEFORE</a:t>
            </a:r>
            <a:r>
              <a:rPr lang="en-US" sz="1600" b="1" i="0" u="none" strike="noStrike" cap="none">
                <a:solidFill>
                  <a:schemeClr val="dk1"/>
                </a:solidFill>
                <a:latin typeface="Calibri"/>
                <a:ea typeface="Calibri"/>
                <a:cs typeface="Calibri"/>
                <a:sym typeface="Calibri"/>
              </a:rPr>
              <a:t> graduating from high school in 202</a:t>
            </a:r>
            <a:r>
              <a:rPr lang="en-US" sz="1600" b="1">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225" name="Google Shape;225;p15"/>
          <p:cNvSpPr txBox="1"/>
          <p:nvPr/>
        </p:nvSpPr>
        <p:spPr>
          <a:xfrm>
            <a:off x="5451325" y="2135130"/>
            <a:ext cx="803400" cy="57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highlight>
                  <a:srgbClr val="666666"/>
                </a:highlight>
                <a:latin typeface="Calibri"/>
                <a:ea typeface="Calibri"/>
                <a:cs typeface="Calibri"/>
                <a:sym typeface="Calibri"/>
              </a:rPr>
              <a:t>91%</a:t>
            </a:r>
            <a:endParaRPr sz="2600" b="0" i="0" u="none" strike="noStrike" cap="none">
              <a:solidFill>
                <a:schemeClr val="lt1"/>
              </a:solidFill>
              <a:highlight>
                <a:srgbClr val="666666"/>
              </a:highlight>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xfrm>
            <a:off x="7453" y="5931672"/>
            <a:ext cx="9144000" cy="6957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Font typeface="Arial Black"/>
              <a:buNone/>
            </a:pPr>
            <a:r>
              <a:rPr lang="en-US" sz="2000" b="1">
                <a:latin typeface="Arial Black"/>
                <a:ea typeface="Arial Black"/>
                <a:cs typeface="Arial Black"/>
                <a:sym typeface="Arial Black"/>
              </a:rPr>
              <a:t>Phone (937) 512-5188 • Fax  (937) 512-3310</a:t>
            </a:r>
            <a:br>
              <a:rPr lang="en-US" sz="2000" b="1">
                <a:latin typeface="Arial Black"/>
                <a:ea typeface="Arial Black"/>
                <a:cs typeface="Arial Black"/>
                <a:sym typeface="Arial Black"/>
              </a:rPr>
            </a:br>
            <a:r>
              <a:rPr lang="en-US" sz="2000" b="1">
                <a:latin typeface="Arial Black"/>
                <a:ea typeface="Arial Black"/>
                <a:cs typeface="Arial Black"/>
                <a:sym typeface="Arial Black"/>
              </a:rPr>
              <a:t>ccplus@sinclair.edu</a:t>
            </a:r>
            <a:endParaRPr sz="1800" b="1" i="1">
              <a:latin typeface="Arial Black"/>
              <a:ea typeface="Arial Black"/>
              <a:cs typeface="Arial Black"/>
              <a:sym typeface="Arial Black"/>
            </a:endParaRPr>
          </a:p>
        </p:txBody>
      </p:sp>
      <p:pic>
        <p:nvPicPr>
          <p:cNvPr id="232" name="Google Shape;232;p16"/>
          <p:cNvPicPr preferRelativeResize="0"/>
          <p:nvPr/>
        </p:nvPicPr>
        <p:blipFill rotWithShape="1">
          <a:blip r:embed="rId3">
            <a:alphaModFix/>
          </a:blip>
          <a:srcRect t="5135" b="8653"/>
          <a:stretch/>
        </p:blipFill>
        <p:spPr>
          <a:xfrm>
            <a:off x="14906" y="1522516"/>
            <a:ext cx="9136547" cy="4277800"/>
          </a:xfrm>
          <a:prstGeom prst="rect">
            <a:avLst/>
          </a:prstGeom>
          <a:noFill/>
          <a:ln>
            <a:noFill/>
          </a:ln>
        </p:spPr>
      </p:pic>
      <p:sp>
        <p:nvSpPr>
          <p:cNvPr id="233" name="Google Shape;233;p16"/>
          <p:cNvSpPr txBox="1"/>
          <p:nvPr/>
        </p:nvSpPr>
        <p:spPr>
          <a:xfrm>
            <a:off x="246490" y="190831"/>
            <a:ext cx="466741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C00000"/>
                </a:solidFill>
                <a:latin typeface="Arial Black"/>
                <a:ea typeface="Arial Black"/>
                <a:cs typeface="Arial Black"/>
                <a:sym typeface="Arial Black"/>
              </a:rPr>
              <a:t>College Credit Plus Office</a:t>
            </a:r>
            <a:endParaRPr sz="3600" b="0" i="0" u="none" strike="noStrike" cap="none">
              <a:solidFill>
                <a:srgbClr val="C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7"/>
          <p:cNvSpPr txBox="1">
            <a:spLocks noGrp="1"/>
          </p:cNvSpPr>
          <p:nvPr>
            <p:ph type="title"/>
          </p:nvPr>
        </p:nvSpPr>
        <p:spPr>
          <a:xfrm>
            <a:off x="531644" y="1416606"/>
            <a:ext cx="7886700" cy="69557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4400"/>
              <a:buFont typeface="Arial Black"/>
              <a:buNone/>
            </a:pPr>
            <a:r>
              <a:rPr lang="en-US" b="1">
                <a:solidFill>
                  <a:srgbClr val="C00000"/>
                </a:solidFill>
                <a:latin typeface="Arial Black"/>
                <a:ea typeface="Arial Black"/>
                <a:cs typeface="Arial Black"/>
                <a:sym typeface="Arial Black"/>
              </a:rPr>
              <a:t>QUESTIONS</a:t>
            </a:r>
            <a:endParaRPr/>
          </a:p>
        </p:txBody>
      </p:sp>
      <p:pic>
        <p:nvPicPr>
          <p:cNvPr id="240" name="Google Shape;240;p17"/>
          <p:cNvPicPr preferRelativeResize="0"/>
          <p:nvPr/>
        </p:nvPicPr>
        <p:blipFill rotWithShape="1">
          <a:blip r:embed="rId3">
            <a:alphaModFix/>
          </a:blip>
          <a:srcRect/>
          <a:stretch/>
        </p:blipFill>
        <p:spPr>
          <a:xfrm>
            <a:off x="2036594" y="2374577"/>
            <a:ext cx="4876800" cy="3657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1097167"/>
            <a:ext cx="9144000" cy="6858000"/>
          </a:xfrm>
          <a:prstGeom prst="rect">
            <a:avLst/>
          </a:prstGeom>
          <a:noFill/>
          <a:ln>
            <a:noFill/>
          </a:ln>
        </p:spPr>
      </p:pic>
      <p:sp>
        <p:nvSpPr>
          <p:cNvPr id="96" name="Google Shape;96;p2"/>
          <p:cNvSpPr txBox="1">
            <a:spLocks noGrp="1"/>
          </p:cNvSpPr>
          <p:nvPr>
            <p:ph type="ctrTitle"/>
          </p:nvPr>
        </p:nvSpPr>
        <p:spPr>
          <a:xfrm>
            <a:off x="165301" y="-44605"/>
            <a:ext cx="4867616" cy="144881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C00000"/>
              </a:buClr>
              <a:buSzPts val="3600"/>
              <a:buFont typeface="Arial Black"/>
              <a:buNone/>
            </a:pPr>
            <a:r>
              <a:rPr lang="en-US" sz="3600" b="1">
                <a:solidFill>
                  <a:srgbClr val="C00000"/>
                </a:solidFill>
                <a:latin typeface="Arial Black"/>
                <a:ea typeface="Arial Black"/>
                <a:cs typeface="Arial Black"/>
                <a:sym typeface="Arial Black"/>
              </a:rPr>
              <a:t>What is College Credit Plus?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body" idx="4294967295"/>
          </p:nvPr>
        </p:nvSpPr>
        <p:spPr>
          <a:xfrm>
            <a:off x="300667" y="1076078"/>
            <a:ext cx="4152063" cy="530552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210"/>
              <a:buNone/>
            </a:pPr>
            <a:r>
              <a:rPr lang="en-US" sz="2210" b="1" i="1"/>
              <a:t>College Credit Plus is Ohio’s dual credit program:  </a:t>
            </a:r>
            <a:endParaRPr/>
          </a:p>
          <a:p>
            <a:pPr marL="228600" lvl="0" indent="-228600" algn="l" rtl="0">
              <a:lnSpc>
                <a:spcPct val="100000"/>
              </a:lnSpc>
              <a:spcBef>
                <a:spcPts val="1000"/>
              </a:spcBef>
              <a:spcAft>
                <a:spcPts val="0"/>
              </a:spcAft>
              <a:buClr>
                <a:schemeClr val="dk1"/>
              </a:buClr>
              <a:buSzPts val="1700"/>
              <a:buChar char="•"/>
            </a:pPr>
            <a:r>
              <a:rPr lang="en-US" sz="1700" b="1"/>
              <a:t>For students who are college-ready in grades 7</a:t>
            </a:r>
            <a:r>
              <a:rPr lang="en-US" sz="1700" b="1" baseline="30000"/>
              <a:t>th</a:t>
            </a:r>
            <a:r>
              <a:rPr lang="en-US" sz="1700" b="1"/>
              <a:t> – 12</a:t>
            </a:r>
            <a:r>
              <a:rPr lang="en-US" sz="1700" b="1" baseline="30000"/>
              <a:t>th</a:t>
            </a:r>
            <a:r>
              <a:rPr lang="en-US" sz="1700" b="1"/>
              <a:t> </a:t>
            </a:r>
            <a:endParaRPr/>
          </a:p>
          <a:p>
            <a:pPr marL="228600" lvl="0" indent="-228600" algn="l" rtl="0">
              <a:lnSpc>
                <a:spcPct val="100000"/>
              </a:lnSpc>
              <a:spcBef>
                <a:spcPts val="1000"/>
              </a:spcBef>
              <a:spcAft>
                <a:spcPts val="0"/>
              </a:spcAft>
              <a:buClr>
                <a:schemeClr val="dk1"/>
              </a:buClr>
              <a:buSzPts val="1700"/>
              <a:buChar char="•"/>
            </a:pPr>
            <a:r>
              <a:rPr lang="en-US" sz="1700" b="1"/>
              <a:t>Students earn high school and college credit:</a:t>
            </a:r>
            <a:endParaRPr/>
          </a:p>
          <a:p>
            <a:pPr marL="685800" lvl="1" indent="-228600" algn="l" rtl="0">
              <a:lnSpc>
                <a:spcPct val="100000"/>
              </a:lnSpc>
              <a:spcBef>
                <a:spcPts val="500"/>
              </a:spcBef>
              <a:spcAft>
                <a:spcPts val="0"/>
              </a:spcAft>
              <a:buClr>
                <a:schemeClr val="dk1"/>
              </a:buClr>
              <a:buSzPts val="1700"/>
              <a:buChar char="•"/>
            </a:pPr>
            <a:r>
              <a:rPr lang="en-US" sz="1700"/>
              <a:t>3+ College Credit Hours = 1 High School Carnegie Unit</a:t>
            </a:r>
            <a:endParaRPr/>
          </a:p>
          <a:p>
            <a:pPr marL="685800" lvl="1" indent="-228600" algn="l" rtl="0">
              <a:lnSpc>
                <a:spcPct val="100000"/>
              </a:lnSpc>
              <a:spcBef>
                <a:spcPts val="500"/>
              </a:spcBef>
              <a:spcAft>
                <a:spcPts val="0"/>
              </a:spcAft>
              <a:buClr>
                <a:schemeClr val="dk1"/>
              </a:buClr>
              <a:buSzPts val="1700"/>
              <a:buChar char="•"/>
            </a:pPr>
            <a:r>
              <a:rPr lang="en-US" sz="1700"/>
              <a:t>Up to 30 credit hours a year combining high school and college courses</a:t>
            </a:r>
            <a:endParaRPr/>
          </a:p>
          <a:p>
            <a:pPr marL="685800" lvl="1" indent="-228600" algn="l" rtl="0">
              <a:lnSpc>
                <a:spcPct val="100000"/>
              </a:lnSpc>
              <a:spcBef>
                <a:spcPts val="500"/>
              </a:spcBef>
              <a:spcAft>
                <a:spcPts val="0"/>
              </a:spcAft>
              <a:buClr>
                <a:schemeClr val="dk1"/>
              </a:buClr>
              <a:buSzPts val="1700"/>
              <a:buChar char="•"/>
            </a:pPr>
            <a:r>
              <a:rPr lang="en-US" sz="1700"/>
              <a:t>Can enroll in eligible courses at the high school, college campus or online</a:t>
            </a:r>
            <a:endParaRPr/>
          </a:p>
          <a:p>
            <a:pPr marL="1143000" lvl="2" indent="-228600" algn="l" rtl="0">
              <a:lnSpc>
                <a:spcPct val="100000"/>
              </a:lnSpc>
              <a:spcBef>
                <a:spcPts val="500"/>
              </a:spcBef>
              <a:spcAft>
                <a:spcPts val="0"/>
              </a:spcAft>
              <a:buClr>
                <a:schemeClr val="dk1"/>
              </a:buClr>
              <a:buSzPts val="1700"/>
              <a:buChar char="•"/>
            </a:pPr>
            <a:r>
              <a:rPr lang="en-US" sz="1700"/>
              <a:t>Level I Courses and Non-Allowable Courses</a:t>
            </a:r>
            <a:endParaRPr/>
          </a:p>
          <a:p>
            <a:pPr marL="685800" lvl="1" indent="-228600" algn="l" rtl="0">
              <a:lnSpc>
                <a:spcPct val="100000"/>
              </a:lnSpc>
              <a:spcBef>
                <a:spcPts val="500"/>
              </a:spcBef>
              <a:spcAft>
                <a:spcPts val="0"/>
              </a:spcAft>
              <a:buClr>
                <a:schemeClr val="dk1"/>
              </a:buClr>
              <a:buSzPts val="1700"/>
              <a:buChar char="•"/>
            </a:pPr>
            <a:r>
              <a:rPr lang="en-US" sz="1700"/>
              <a:t>CCP courses receive same weighted credit as AP/IB</a:t>
            </a:r>
            <a:endParaRPr/>
          </a:p>
        </p:txBody>
      </p:sp>
      <p:sp>
        <p:nvSpPr>
          <p:cNvPr id="103" name="Google Shape;103;p3"/>
          <p:cNvSpPr txBox="1"/>
          <p:nvPr/>
        </p:nvSpPr>
        <p:spPr>
          <a:xfrm>
            <a:off x="300667" y="367901"/>
            <a:ext cx="5744611" cy="7181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00000"/>
              </a:buClr>
              <a:buSzPts val="4000"/>
              <a:buFont typeface="Arial Black"/>
              <a:buNone/>
            </a:pPr>
            <a:r>
              <a:rPr lang="en-US" sz="4000" b="1" i="0" u="none" strike="noStrike" cap="none">
                <a:solidFill>
                  <a:srgbClr val="C00000"/>
                </a:solidFill>
                <a:latin typeface="Arial Black"/>
                <a:ea typeface="Arial Black"/>
                <a:cs typeface="Arial Black"/>
                <a:sym typeface="Arial Black"/>
              </a:rPr>
              <a:t>Overview</a:t>
            </a:r>
            <a:endParaRPr sz="1400" b="0" i="0" u="none" strike="noStrike" cap="none">
              <a:solidFill>
                <a:srgbClr val="000000"/>
              </a:solidFill>
              <a:latin typeface="Arial"/>
              <a:ea typeface="Arial"/>
              <a:cs typeface="Arial"/>
              <a:sym typeface="Arial"/>
            </a:endParaRPr>
          </a:p>
        </p:txBody>
      </p:sp>
      <p:pic>
        <p:nvPicPr>
          <p:cNvPr id="104" name="Google Shape;104;p3"/>
          <p:cNvPicPr preferRelativeResize="0"/>
          <p:nvPr/>
        </p:nvPicPr>
        <p:blipFill rotWithShape="1">
          <a:blip r:embed="rId3">
            <a:alphaModFix/>
          </a:blip>
          <a:srcRect l="41652" t="14195" r="19304"/>
          <a:stretch/>
        </p:blipFill>
        <p:spPr>
          <a:xfrm>
            <a:off x="5001371" y="1150952"/>
            <a:ext cx="3570136" cy="52306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p:nvPr/>
        </p:nvSpPr>
        <p:spPr>
          <a:xfrm>
            <a:off x="-583312" y="277112"/>
            <a:ext cx="4495354" cy="1329146"/>
          </a:xfrm>
          <a:prstGeom prst="rect">
            <a:avLst/>
          </a:prstGeom>
          <a:noFill/>
          <a:ln>
            <a:noFill/>
          </a:ln>
        </p:spPr>
        <p:txBody>
          <a:bodyPr spcFirstLastPara="1" wrap="square" lIns="91425" tIns="45700" rIns="91425" bIns="45700" anchor="t" anchorCtr="0">
            <a:spAutoFit/>
          </a:bodyPr>
          <a:lstStyle/>
          <a:p>
            <a:pPr marL="914400" marR="0" lvl="2" indent="0" algn="l" rtl="0">
              <a:lnSpc>
                <a:spcPct val="100000"/>
              </a:lnSpc>
              <a:spcBef>
                <a:spcPts val="0"/>
              </a:spcBef>
              <a:spcAft>
                <a:spcPts val="0"/>
              </a:spcAft>
              <a:buClr>
                <a:srgbClr val="000000"/>
              </a:buClr>
              <a:buSzPts val="3200"/>
              <a:buFont typeface="Arial"/>
              <a:buNone/>
            </a:pPr>
            <a:r>
              <a:rPr lang="en-US" sz="3200" b="1" i="0" u="none" strike="noStrike" cap="none">
                <a:solidFill>
                  <a:srgbClr val="C00000"/>
                </a:solidFill>
                <a:latin typeface="Calibri"/>
                <a:ea typeface="Calibri"/>
                <a:cs typeface="Calibri"/>
                <a:sym typeface="Calibri"/>
              </a:rPr>
              <a:t>Level I Courses and Non-Allowable Courses</a:t>
            </a:r>
            <a:endParaRPr sz="1400" b="0" i="0" u="none" strike="noStrike" cap="none">
              <a:solidFill>
                <a:srgbClr val="000000"/>
              </a:solidFill>
              <a:latin typeface="Arial"/>
              <a:ea typeface="Arial"/>
              <a:cs typeface="Arial"/>
              <a:sym typeface="Arial"/>
            </a:endParaRPr>
          </a:p>
        </p:txBody>
      </p:sp>
      <p:sp>
        <p:nvSpPr>
          <p:cNvPr id="111" name="Google Shape;111;p4"/>
          <p:cNvSpPr txBox="1">
            <a:spLocks noGrp="1"/>
          </p:cNvSpPr>
          <p:nvPr>
            <p:ph type="body" idx="1"/>
          </p:nvPr>
        </p:nvSpPr>
        <p:spPr>
          <a:xfrm>
            <a:off x="763823" y="1802571"/>
            <a:ext cx="3537834" cy="5092011"/>
          </a:xfrm>
          <a:prstGeom prst="rect">
            <a:avLst/>
          </a:prstGeom>
          <a:noFill/>
          <a:ln>
            <a:noFill/>
          </a:ln>
        </p:spPr>
        <p:txBody>
          <a:bodyPr spcFirstLastPara="1" wrap="square" lIns="91425" tIns="45700" rIns="91425" bIns="45700" anchor="t" anchorCtr="0">
            <a:normAutofit/>
          </a:bodyPr>
          <a:lstStyle/>
          <a:p>
            <a:pPr marL="0" lvl="0" indent="0" algn="ctr" rtl="0">
              <a:lnSpc>
                <a:spcPct val="70000"/>
              </a:lnSpc>
              <a:spcBef>
                <a:spcPts val="0"/>
              </a:spcBef>
              <a:spcAft>
                <a:spcPts val="0"/>
              </a:spcAft>
              <a:buClr>
                <a:schemeClr val="dk1"/>
              </a:buClr>
              <a:buSzPts val="3040"/>
              <a:buNone/>
            </a:pPr>
            <a:r>
              <a:rPr lang="en-US" sz="3040" b="1"/>
              <a:t>Level I Courses</a:t>
            </a:r>
            <a:endParaRPr/>
          </a:p>
          <a:p>
            <a:pPr marL="228600" lvl="0" indent="-228600" algn="l" rtl="0">
              <a:lnSpc>
                <a:spcPct val="100000"/>
              </a:lnSpc>
              <a:spcBef>
                <a:spcPts val="1000"/>
              </a:spcBef>
              <a:spcAft>
                <a:spcPts val="0"/>
              </a:spcAft>
              <a:buClr>
                <a:schemeClr val="dk1"/>
              </a:buClr>
              <a:buSzPts val="1600"/>
              <a:buChar char="•"/>
            </a:pPr>
            <a:r>
              <a:rPr lang="en-US" sz="1600"/>
              <a:t>Transferable course - OTM, TAG or CTAG courses</a:t>
            </a:r>
            <a:endParaRPr/>
          </a:p>
          <a:p>
            <a:pPr marL="228600" lvl="0" indent="-228600" algn="l" rtl="0">
              <a:lnSpc>
                <a:spcPct val="100000"/>
              </a:lnSpc>
              <a:spcBef>
                <a:spcPts val="1000"/>
              </a:spcBef>
              <a:spcAft>
                <a:spcPts val="0"/>
              </a:spcAft>
              <a:buClr>
                <a:schemeClr val="dk1"/>
              </a:buClr>
              <a:buSzPts val="1600"/>
              <a:buChar char="•"/>
            </a:pPr>
            <a:r>
              <a:rPr lang="en-US" sz="1600"/>
              <a:t>Course in computer science, information technology, anatomy, physiology or foreign language including American Sign Language</a:t>
            </a:r>
            <a:endParaRPr/>
          </a:p>
          <a:p>
            <a:pPr marL="228600" lvl="0" indent="-228600" algn="l" rtl="0">
              <a:lnSpc>
                <a:spcPct val="100000"/>
              </a:lnSpc>
              <a:spcBef>
                <a:spcPts val="1000"/>
              </a:spcBef>
              <a:spcAft>
                <a:spcPts val="0"/>
              </a:spcAft>
              <a:buClr>
                <a:schemeClr val="dk1"/>
              </a:buClr>
              <a:buSzPts val="1600"/>
              <a:buChar char="•"/>
            </a:pPr>
            <a:r>
              <a:rPr lang="en-US" sz="1600"/>
              <a:t>Technical certificate course </a:t>
            </a:r>
            <a:endParaRPr/>
          </a:p>
          <a:p>
            <a:pPr marL="228600" lvl="0" indent="-228600" algn="l" rtl="0">
              <a:lnSpc>
                <a:spcPct val="100000"/>
              </a:lnSpc>
              <a:spcBef>
                <a:spcPts val="1000"/>
              </a:spcBef>
              <a:spcAft>
                <a:spcPts val="0"/>
              </a:spcAft>
              <a:buClr>
                <a:schemeClr val="dk1"/>
              </a:buClr>
              <a:buSzPts val="1600"/>
              <a:buChar char="•"/>
            </a:pPr>
            <a:r>
              <a:rPr lang="en-US" sz="1600"/>
              <a:t>15-credit or 30-credit hour model pathway course</a:t>
            </a:r>
            <a:endParaRPr/>
          </a:p>
          <a:p>
            <a:pPr marL="228600" lvl="0" indent="-228600" algn="l" rtl="0">
              <a:lnSpc>
                <a:spcPct val="100000"/>
              </a:lnSpc>
              <a:spcBef>
                <a:spcPts val="1000"/>
              </a:spcBef>
              <a:spcAft>
                <a:spcPts val="0"/>
              </a:spcAft>
              <a:buClr>
                <a:schemeClr val="dk1"/>
              </a:buClr>
              <a:buSzPts val="1600"/>
              <a:buChar char="•"/>
            </a:pPr>
            <a:r>
              <a:rPr lang="en-US" sz="1600"/>
              <a:t>Study skills, academic or career success course</a:t>
            </a:r>
            <a:endParaRPr/>
          </a:p>
          <a:p>
            <a:pPr marL="228600" lvl="0" indent="-228600" algn="l" rtl="0">
              <a:lnSpc>
                <a:spcPct val="100000"/>
              </a:lnSpc>
              <a:spcBef>
                <a:spcPts val="1000"/>
              </a:spcBef>
              <a:spcAft>
                <a:spcPts val="0"/>
              </a:spcAft>
              <a:buClr>
                <a:schemeClr val="dk1"/>
              </a:buClr>
              <a:buSzPts val="1600"/>
              <a:buChar char="•"/>
            </a:pPr>
            <a:r>
              <a:rPr lang="en-US" sz="1600"/>
              <a:t>Internship courses</a:t>
            </a:r>
            <a:endParaRPr/>
          </a:p>
          <a:p>
            <a:pPr marL="0" lvl="0" indent="0" algn="l" rtl="0">
              <a:lnSpc>
                <a:spcPct val="70000"/>
              </a:lnSpc>
              <a:spcBef>
                <a:spcPts val="1000"/>
              </a:spcBef>
              <a:spcAft>
                <a:spcPts val="0"/>
              </a:spcAft>
              <a:buClr>
                <a:schemeClr val="dk1"/>
              </a:buClr>
              <a:buSzPts val="1120"/>
              <a:buNone/>
            </a:pPr>
            <a:endParaRPr sz="1120"/>
          </a:p>
        </p:txBody>
      </p:sp>
      <p:sp>
        <p:nvSpPr>
          <p:cNvPr id="112" name="Google Shape;112;p4"/>
          <p:cNvSpPr txBox="1">
            <a:spLocks noGrp="1"/>
          </p:cNvSpPr>
          <p:nvPr>
            <p:ph type="body" idx="2"/>
          </p:nvPr>
        </p:nvSpPr>
        <p:spPr>
          <a:xfrm>
            <a:off x="4648200" y="1802571"/>
            <a:ext cx="3867150" cy="4351338"/>
          </a:xfrm>
          <a:prstGeom prst="rect">
            <a:avLst/>
          </a:prstGeom>
          <a:noFill/>
          <a:ln>
            <a:noFill/>
          </a:ln>
        </p:spPr>
        <p:txBody>
          <a:bodyPr spcFirstLastPara="1" wrap="square" lIns="91425" tIns="45700" rIns="91425" bIns="45700" anchor="t" anchorCtr="0">
            <a:normAutofit/>
          </a:bodyPr>
          <a:lstStyle/>
          <a:p>
            <a:pPr marL="0" lvl="0" indent="0" algn="ctr" rtl="0">
              <a:lnSpc>
                <a:spcPct val="70000"/>
              </a:lnSpc>
              <a:spcBef>
                <a:spcPts val="0"/>
              </a:spcBef>
              <a:spcAft>
                <a:spcPts val="0"/>
              </a:spcAft>
              <a:buClr>
                <a:schemeClr val="dk1"/>
              </a:buClr>
              <a:buSzPts val="3040"/>
              <a:buNone/>
            </a:pPr>
            <a:r>
              <a:rPr lang="en-US" sz="3040" b="1"/>
              <a:t>Non-Allowable Courses</a:t>
            </a:r>
            <a:endParaRPr/>
          </a:p>
          <a:p>
            <a:pPr marL="228600" lvl="0" indent="-228600" algn="l" rtl="0">
              <a:lnSpc>
                <a:spcPct val="100000"/>
              </a:lnSpc>
              <a:spcBef>
                <a:spcPts val="1000"/>
              </a:spcBef>
              <a:spcAft>
                <a:spcPts val="0"/>
              </a:spcAft>
              <a:buClr>
                <a:schemeClr val="dk1"/>
              </a:buClr>
              <a:buSzPts val="1600"/>
              <a:buChar char="•"/>
            </a:pPr>
            <a:r>
              <a:rPr lang="en-US" sz="1600"/>
              <a:t>One on One instructional courses</a:t>
            </a:r>
            <a:endParaRPr/>
          </a:p>
          <a:p>
            <a:pPr marL="228600" lvl="0" indent="-228600" algn="l" rtl="0">
              <a:lnSpc>
                <a:spcPct val="100000"/>
              </a:lnSpc>
              <a:spcBef>
                <a:spcPts val="1000"/>
              </a:spcBef>
              <a:spcAft>
                <a:spcPts val="0"/>
              </a:spcAft>
              <a:buClr>
                <a:schemeClr val="dk1"/>
              </a:buClr>
              <a:buSzPts val="1600"/>
              <a:buChar char="•"/>
            </a:pPr>
            <a:r>
              <a:rPr lang="en-US" sz="1600"/>
              <a:t>Courses with fees that exceed a limit set by the Chancellor</a:t>
            </a:r>
            <a:endParaRPr/>
          </a:p>
          <a:p>
            <a:pPr marL="228600" lvl="0" indent="-228600" algn="l" rtl="0">
              <a:lnSpc>
                <a:spcPct val="100000"/>
              </a:lnSpc>
              <a:spcBef>
                <a:spcPts val="1000"/>
              </a:spcBef>
              <a:spcAft>
                <a:spcPts val="0"/>
              </a:spcAft>
              <a:buClr>
                <a:schemeClr val="dk1"/>
              </a:buClr>
              <a:buSzPts val="1600"/>
              <a:buChar char="•"/>
            </a:pPr>
            <a:r>
              <a:rPr lang="en-US" sz="1600"/>
              <a:t>Study abroad courses</a:t>
            </a:r>
            <a:endParaRPr/>
          </a:p>
          <a:p>
            <a:pPr marL="228600" lvl="0" indent="-228600" algn="l" rtl="0">
              <a:lnSpc>
                <a:spcPct val="100000"/>
              </a:lnSpc>
              <a:spcBef>
                <a:spcPts val="1000"/>
              </a:spcBef>
              <a:spcAft>
                <a:spcPts val="0"/>
              </a:spcAft>
              <a:buClr>
                <a:schemeClr val="dk1"/>
              </a:buClr>
              <a:buSzPts val="1600"/>
              <a:buChar char="•"/>
            </a:pPr>
            <a:r>
              <a:rPr lang="en-US" sz="1600"/>
              <a:t>Physical education courses</a:t>
            </a:r>
            <a:endParaRPr/>
          </a:p>
          <a:p>
            <a:pPr marL="228600" lvl="0" indent="-228600" algn="l" rtl="0">
              <a:lnSpc>
                <a:spcPct val="100000"/>
              </a:lnSpc>
              <a:spcBef>
                <a:spcPts val="1000"/>
              </a:spcBef>
              <a:spcAft>
                <a:spcPts val="0"/>
              </a:spcAft>
              <a:buClr>
                <a:schemeClr val="dk1"/>
              </a:buClr>
              <a:buSzPts val="1600"/>
              <a:buChar char="•"/>
            </a:pPr>
            <a:r>
              <a:rPr lang="en-US" sz="1600"/>
              <a:t>Pass/Fail or S/U grade courses unless an internship or transferable course</a:t>
            </a:r>
            <a:endParaRPr/>
          </a:p>
          <a:p>
            <a:pPr marL="228600" lvl="0" indent="-228600" algn="l" rtl="0">
              <a:lnSpc>
                <a:spcPct val="100000"/>
              </a:lnSpc>
              <a:spcBef>
                <a:spcPts val="1000"/>
              </a:spcBef>
              <a:spcAft>
                <a:spcPts val="0"/>
              </a:spcAft>
              <a:buClr>
                <a:schemeClr val="dk1"/>
              </a:buClr>
              <a:buSzPts val="1600"/>
              <a:buChar char="•"/>
            </a:pPr>
            <a:r>
              <a:rPr lang="en-US" sz="1600"/>
              <a:t>Remedial course or Sectarian religion course</a:t>
            </a:r>
            <a:endParaRPr/>
          </a:p>
          <a:p>
            <a:pPr marL="0" lvl="0" indent="0" algn="l" rtl="0">
              <a:lnSpc>
                <a:spcPct val="70000"/>
              </a:lnSpc>
              <a:spcBef>
                <a:spcPts val="1000"/>
              </a:spcBef>
              <a:spcAft>
                <a:spcPts val="0"/>
              </a:spcAft>
              <a:buClr>
                <a:schemeClr val="dk1"/>
              </a:buClr>
              <a:buSzPts val="1120"/>
              <a:buNone/>
            </a:pPr>
            <a:endParaRPr sz="1120" u="sng"/>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68576" y="989865"/>
            <a:ext cx="9006900" cy="56511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3000"/>
              <a:buFont typeface="Arial"/>
              <a:buNone/>
            </a:pPr>
            <a:r>
              <a:rPr lang="en-US" sz="3000" b="1" i="0" u="none" strike="noStrike" cap="none">
                <a:solidFill>
                  <a:schemeClr val="dk1"/>
                </a:solidFill>
                <a:latin typeface="Calibri"/>
                <a:ea typeface="Calibri"/>
                <a:cs typeface="Calibri"/>
                <a:sym typeface="Calibri"/>
              </a:rPr>
              <a:t>				</a:t>
            </a:r>
            <a:r>
              <a:rPr lang="en-US" sz="2400" b="1" i="0" u="none" strike="noStrike" cap="none">
                <a:solidFill>
                  <a:srgbClr val="C00000"/>
                </a:solidFill>
                <a:latin typeface="Calibri"/>
                <a:ea typeface="Calibri"/>
                <a:cs typeface="Calibri"/>
                <a:sym typeface="Calibri"/>
              </a:rPr>
              <a:t>	</a:t>
            </a:r>
            <a:r>
              <a:rPr lang="en-US" sz="3000" b="1" i="0" u="none" strike="noStrike" cap="none">
                <a:solidFill>
                  <a:schemeClr val="dk1"/>
                </a:solidFill>
                <a:latin typeface="Calibri"/>
                <a:ea typeface="Calibri"/>
                <a:cs typeface="Calibri"/>
                <a:sym typeface="Calibri"/>
              </a:rPr>
              <a:t>		</a:t>
            </a:r>
            <a:r>
              <a:rPr lang="en-US" sz="2400" b="1" i="0" u="none" strike="noStrike" cap="none">
                <a:solidFill>
                  <a:schemeClr val="dk1"/>
                </a:solidFill>
                <a:latin typeface="Calibri"/>
                <a:ea typeface="Calibri"/>
                <a:cs typeface="Calibri"/>
                <a:sym typeface="Calibri"/>
              </a:rPr>
              <a:t>	</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pSp>
        <p:nvGrpSpPr>
          <p:cNvPr id="119" name="Google Shape;119;p5"/>
          <p:cNvGrpSpPr/>
          <p:nvPr/>
        </p:nvGrpSpPr>
        <p:grpSpPr>
          <a:xfrm>
            <a:off x="240049" y="1986125"/>
            <a:ext cx="1149277" cy="1104524"/>
            <a:chOff x="767542" y="2020824"/>
            <a:chExt cx="1523169" cy="1325879"/>
          </a:xfrm>
        </p:grpSpPr>
        <p:pic>
          <p:nvPicPr>
            <p:cNvPr id="120" name="Google Shape;120;p5"/>
            <p:cNvPicPr preferRelativeResize="0"/>
            <p:nvPr/>
          </p:nvPicPr>
          <p:blipFill rotWithShape="1">
            <a:blip r:embed="rId3">
              <a:alphaModFix/>
            </a:blip>
            <a:srcRect/>
            <a:stretch/>
          </p:blipFill>
          <p:spPr>
            <a:xfrm>
              <a:off x="767542" y="2020824"/>
              <a:ext cx="1021634" cy="1021634"/>
            </a:xfrm>
            <a:prstGeom prst="rect">
              <a:avLst/>
            </a:prstGeom>
            <a:noFill/>
            <a:ln>
              <a:noFill/>
            </a:ln>
          </p:spPr>
        </p:pic>
        <p:pic>
          <p:nvPicPr>
            <p:cNvPr id="121" name="Google Shape;121;p5"/>
            <p:cNvPicPr preferRelativeResize="0"/>
            <p:nvPr/>
          </p:nvPicPr>
          <p:blipFill rotWithShape="1">
            <a:blip r:embed="rId4">
              <a:alphaModFix/>
            </a:blip>
            <a:srcRect/>
            <a:stretch/>
          </p:blipFill>
          <p:spPr>
            <a:xfrm>
              <a:off x="1321448" y="2377440"/>
              <a:ext cx="969263" cy="969263"/>
            </a:xfrm>
            <a:prstGeom prst="rect">
              <a:avLst/>
            </a:prstGeom>
            <a:noFill/>
            <a:ln>
              <a:noFill/>
            </a:ln>
          </p:spPr>
        </p:pic>
      </p:grpSp>
      <p:pic>
        <p:nvPicPr>
          <p:cNvPr id="122" name="Google Shape;122;p5"/>
          <p:cNvPicPr preferRelativeResize="0"/>
          <p:nvPr/>
        </p:nvPicPr>
        <p:blipFill rotWithShape="1">
          <a:blip r:embed="rId5">
            <a:alphaModFix/>
          </a:blip>
          <a:srcRect/>
          <a:stretch/>
        </p:blipFill>
        <p:spPr>
          <a:xfrm flipH="1">
            <a:off x="363086" y="3464893"/>
            <a:ext cx="900596" cy="900596"/>
          </a:xfrm>
          <a:prstGeom prst="rect">
            <a:avLst/>
          </a:prstGeom>
          <a:noFill/>
          <a:ln>
            <a:noFill/>
          </a:ln>
        </p:spPr>
      </p:pic>
      <p:pic>
        <p:nvPicPr>
          <p:cNvPr id="123" name="Google Shape;123;p5"/>
          <p:cNvPicPr preferRelativeResize="0"/>
          <p:nvPr/>
        </p:nvPicPr>
        <p:blipFill rotWithShape="1">
          <a:blip r:embed="rId6">
            <a:alphaModFix/>
          </a:blip>
          <a:srcRect/>
          <a:stretch/>
        </p:blipFill>
        <p:spPr>
          <a:xfrm>
            <a:off x="360477" y="5737635"/>
            <a:ext cx="903205" cy="903205"/>
          </a:xfrm>
          <a:prstGeom prst="rect">
            <a:avLst/>
          </a:prstGeom>
          <a:noFill/>
          <a:ln>
            <a:noFill/>
          </a:ln>
        </p:spPr>
      </p:pic>
      <p:sp>
        <p:nvSpPr>
          <p:cNvPr id="124" name="Google Shape;124;p5"/>
          <p:cNvSpPr txBox="1"/>
          <p:nvPr/>
        </p:nvSpPr>
        <p:spPr>
          <a:xfrm>
            <a:off x="360477" y="281501"/>
            <a:ext cx="4004789" cy="123256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4000"/>
              <a:buFont typeface="Arial Black"/>
              <a:buNone/>
            </a:pPr>
            <a:r>
              <a:rPr lang="en-US" sz="4000" b="1" i="0" u="none" strike="noStrike" cap="none">
                <a:solidFill>
                  <a:srgbClr val="C00000"/>
                </a:solidFill>
                <a:latin typeface="Arial Black"/>
                <a:ea typeface="Arial Black"/>
                <a:cs typeface="Arial Black"/>
                <a:sym typeface="Arial Black"/>
              </a:rPr>
              <a:t>Why Choose Sinclair?</a:t>
            </a:r>
            <a:endParaRPr sz="1400" b="0" i="0" u="none" strike="noStrike" cap="none">
              <a:solidFill>
                <a:srgbClr val="000000"/>
              </a:solidFill>
              <a:latin typeface="Arial"/>
              <a:ea typeface="Arial"/>
              <a:cs typeface="Arial"/>
              <a:sym typeface="Arial"/>
            </a:endParaRPr>
          </a:p>
        </p:txBody>
      </p:sp>
      <p:graphicFrame>
        <p:nvGraphicFramePr>
          <p:cNvPr id="125" name="Google Shape;125;p5"/>
          <p:cNvGraphicFramePr/>
          <p:nvPr/>
        </p:nvGraphicFramePr>
        <p:xfrm>
          <a:off x="1540273" y="2083242"/>
          <a:ext cx="3000000" cy="3000000"/>
        </p:xfrm>
        <a:graphic>
          <a:graphicData uri="http://schemas.openxmlformats.org/drawingml/2006/table">
            <a:tbl>
              <a:tblPr>
                <a:noFill/>
                <a:tableStyleId>{04431680-EBE2-49D0-849E-1F9CFA8E0AF4}</a:tableStyleId>
              </a:tblPr>
              <a:tblGrid>
                <a:gridCol w="2482825">
                  <a:extLst>
                    <a:ext uri="{9D8B030D-6E8A-4147-A177-3AD203B41FA5}">
                      <a16:colId xmlns:a16="http://schemas.microsoft.com/office/drawing/2014/main" val="20000"/>
                    </a:ext>
                  </a:extLst>
                </a:gridCol>
                <a:gridCol w="4834650">
                  <a:extLst>
                    <a:ext uri="{9D8B030D-6E8A-4147-A177-3AD203B41FA5}">
                      <a16:colId xmlns:a16="http://schemas.microsoft.com/office/drawing/2014/main" val="20001"/>
                    </a:ext>
                  </a:extLst>
                </a:gridCol>
              </a:tblGrid>
              <a:tr h="905625">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C00000"/>
                          </a:solidFill>
                          <a:latin typeface="Calibri"/>
                          <a:ea typeface="Calibri"/>
                          <a:cs typeface="Calibri"/>
                          <a:sym typeface="Calibri"/>
                        </a:rPr>
                        <a:t>ACCESSIBLE</a:t>
                      </a:r>
                      <a:endParaRPr sz="2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2000"/>
                        <a:buFont typeface="Calibri"/>
                        <a:buNone/>
                      </a:pPr>
                      <a:r>
                        <a:rPr lang="en-US" sz="2000" b="1" i="0" u="none" strike="noStrike" cap="none">
                          <a:latin typeface="Calibri"/>
                          <a:ea typeface="Calibri"/>
                          <a:cs typeface="Calibri"/>
                          <a:sym typeface="Calibri"/>
                        </a:rPr>
                        <a:t>5 campus locations and online</a:t>
                      </a:r>
                      <a:r>
                        <a:rPr lang="en-US" sz="1800" b="1" i="1" u="none" strike="noStrike" cap="none">
                          <a:latin typeface="Calibri"/>
                          <a:ea typeface="Calibri"/>
                          <a:cs typeface="Calibri"/>
                          <a:sym typeface="Calibri"/>
                        </a:rPr>
                        <a:t>			</a:t>
                      </a:r>
                      <a:r>
                        <a:rPr lang="en-US" sz="2000" b="1" u="none" strike="noStrike" cap="none">
                          <a:latin typeface="Calibri"/>
                          <a:ea typeface="Calibri"/>
                          <a:cs typeface="Calibri"/>
                          <a:sym typeface="Calibri"/>
                        </a:rPr>
                        <a:t>       </a:t>
                      </a:r>
                      <a:r>
                        <a:rPr lang="en-US" sz="2000" b="1" i="1" u="none" strike="noStrike" cap="none">
                          <a:latin typeface="Calibri"/>
                          <a:ea typeface="Calibri"/>
                          <a:cs typeface="Calibri"/>
                          <a:sym typeface="Calibri"/>
                        </a:rPr>
                        <a:t>**Currently over 160 online courses</a:t>
                      </a:r>
                      <a:endParaRPr sz="2000" u="none" strike="noStrike" cap="none"/>
                    </a:p>
                  </a:txBody>
                  <a:tcPr marL="91450" marR="91450" marT="45725" marB="45725" anchor="ctr"/>
                </a:tc>
                <a:extLst>
                  <a:ext uri="{0D108BD9-81ED-4DB2-BD59-A6C34878D82A}">
                    <a16:rowId xmlns:a16="http://schemas.microsoft.com/office/drawing/2014/main" val="10000"/>
                  </a:ext>
                </a:extLst>
              </a:tr>
              <a:tr h="105040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C00000"/>
                          </a:solidFill>
                          <a:latin typeface="Calibri"/>
                          <a:ea typeface="Calibri"/>
                          <a:cs typeface="Calibri"/>
                          <a:sym typeface="Calibri"/>
                        </a:rPr>
                        <a:t>TRANSFERABLE</a:t>
                      </a:r>
                      <a:endParaRPr sz="2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2000"/>
                        <a:buFont typeface="Calibri"/>
                        <a:buNone/>
                      </a:pPr>
                      <a:r>
                        <a:rPr lang="en-US" sz="2000" b="1" u="none" strike="noStrike" cap="none">
                          <a:solidFill>
                            <a:schemeClr val="dk1"/>
                          </a:solidFill>
                          <a:latin typeface="Calibri"/>
                          <a:ea typeface="Calibri"/>
                          <a:cs typeface="Calibri"/>
                          <a:sym typeface="Calibri"/>
                        </a:rPr>
                        <a:t>Over 100 transfer </a:t>
                      </a:r>
                      <a:r>
                        <a:rPr lang="en-US" sz="2000" b="1" u="none" strike="noStrike" cap="none">
                          <a:latin typeface="Calibri"/>
                          <a:ea typeface="Calibri"/>
                          <a:cs typeface="Calibri"/>
                          <a:sym typeface="Calibri"/>
                        </a:rPr>
                        <a:t>agreements with Ohio colleges and universities</a:t>
                      </a:r>
                      <a:endParaRPr sz="1400" u="none" strike="noStrike" cap="none"/>
                    </a:p>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nchor="b"/>
                </a:tc>
                <a:extLst>
                  <a:ext uri="{0D108BD9-81ED-4DB2-BD59-A6C34878D82A}">
                    <a16:rowId xmlns:a16="http://schemas.microsoft.com/office/drawing/2014/main" val="10001"/>
                  </a:ext>
                </a:extLst>
              </a:tr>
              <a:tr h="9064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C00000"/>
                          </a:solidFill>
                        </a:rPr>
                        <a:t>PROGRAMS</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2000"/>
                        <a:buFont typeface="Calibri"/>
                        <a:buNone/>
                      </a:pPr>
                      <a:r>
                        <a:rPr lang="en-US" sz="2000" b="1" u="none" strike="noStrike" cap="none"/>
                        <a:t>Sinclair has over </a:t>
                      </a:r>
                      <a:r>
                        <a:rPr lang="en-US" sz="2000" b="1" u="none" strike="noStrike" cap="none">
                          <a:solidFill>
                            <a:schemeClr val="dk1"/>
                          </a:solidFill>
                        </a:rPr>
                        <a:t>220 </a:t>
                      </a:r>
                      <a:r>
                        <a:rPr lang="en-US" sz="2000" b="1" u="none" strike="noStrike" cap="none"/>
                        <a:t>Degree and Certificate Programs</a:t>
                      </a:r>
                      <a:endParaRPr sz="2000" b="1" u="none" strike="noStrike" cap="none"/>
                    </a:p>
                  </a:txBody>
                  <a:tcPr marL="91450" marR="91450" marT="45725" marB="45725" anchor="ctr"/>
                </a:tc>
                <a:extLst>
                  <a:ext uri="{0D108BD9-81ED-4DB2-BD59-A6C34878D82A}">
                    <a16:rowId xmlns:a16="http://schemas.microsoft.com/office/drawing/2014/main" val="10002"/>
                  </a:ext>
                </a:extLst>
              </a:tr>
              <a:tr h="974275">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C00000"/>
                          </a:solidFill>
                          <a:latin typeface="Calibri"/>
                          <a:ea typeface="Calibri"/>
                          <a:cs typeface="Calibri"/>
                          <a:sym typeface="Calibri"/>
                        </a:rPr>
                        <a:t>SCHOLARSHIP</a:t>
                      </a:r>
                      <a:endParaRPr sz="2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2000"/>
                        <a:buFont typeface="Calibri"/>
                        <a:buNone/>
                      </a:pPr>
                      <a:r>
                        <a:rPr lang="en-US" sz="2000" b="1" u="none" strike="noStrike" cap="none"/>
                        <a:t>CCP Free to Finish!  24 completed credit hours at Sinclair with an overall 2.5 GPA.</a:t>
                      </a:r>
                      <a:endParaRPr sz="2000" u="none" strike="noStrike" cap="none"/>
                    </a:p>
                  </a:txBody>
                  <a:tcPr marL="91450" marR="91450" marT="45725" marB="45725" anchor="ctr"/>
                </a:tc>
                <a:extLst>
                  <a:ext uri="{0D108BD9-81ED-4DB2-BD59-A6C34878D82A}">
                    <a16:rowId xmlns:a16="http://schemas.microsoft.com/office/drawing/2014/main" val="10003"/>
                  </a:ext>
                </a:extLst>
              </a:tr>
            </a:tbl>
          </a:graphicData>
        </a:graphic>
      </p:graphicFrame>
      <p:pic>
        <p:nvPicPr>
          <p:cNvPr id="126" name="Google Shape;126;p5"/>
          <p:cNvPicPr preferRelativeResize="0"/>
          <p:nvPr/>
        </p:nvPicPr>
        <p:blipFill rotWithShape="1">
          <a:blip r:embed="rId7">
            <a:alphaModFix/>
          </a:blip>
          <a:srcRect/>
          <a:stretch/>
        </p:blipFill>
        <p:spPr>
          <a:xfrm>
            <a:off x="363086" y="4586989"/>
            <a:ext cx="929146" cy="9291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p:nvPr/>
        </p:nvSpPr>
        <p:spPr>
          <a:xfrm>
            <a:off x="133226" y="146135"/>
            <a:ext cx="5130537"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C00000"/>
                </a:solidFill>
                <a:latin typeface="Arial Black"/>
                <a:ea typeface="Arial Black"/>
                <a:cs typeface="Arial Black"/>
                <a:sym typeface="Arial Black"/>
              </a:rPr>
              <a:t>Preparing for College Credit Plus</a:t>
            </a:r>
            <a:endParaRPr sz="3600" b="0" i="0" u="none" strike="noStrike" cap="none">
              <a:solidFill>
                <a:srgbClr val="C00000"/>
              </a:solidFill>
              <a:latin typeface="Arial Black"/>
              <a:ea typeface="Arial Black"/>
              <a:cs typeface="Arial Black"/>
              <a:sym typeface="Arial Black"/>
            </a:endParaRPr>
          </a:p>
        </p:txBody>
      </p:sp>
      <p:pic>
        <p:nvPicPr>
          <p:cNvPr id="133" name="Google Shape;133;p6"/>
          <p:cNvPicPr preferRelativeResize="0"/>
          <p:nvPr/>
        </p:nvPicPr>
        <p:blipFill rotWithShape="1">
          <a:blip r:embed="rId3">
            <a:alphaModFix/>
          </a:blip>
          <a:srcRect t="4909"/>
          <a:stretch/>
        </p:blipFill>
        <p:spPr>
          <a:xfrm>
            <a:off x="374513" y="1488332"/>
            <a:ext cx="8448473" cy="51983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p:nvPr/>
        </p:nvSpPr>
        <p:spPr>
          <a:xfrm>
            <a:off x="198313" y="157481"/>
            <a:ext cx="5208573"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C00000"/>
                </a:solidFill>
                <a:latin typeface="Arial Black"/>
                <a:ea typeface="Arial Black"/>
                <a:cs typeface="Arial Black"/>
                <a:sym typeface="Arial Black"/>
              </a:rPr>
              <a:t>Difference Between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C00000"/>
                </a:solidFill>
                <a:latin typeface="Arial Black"/>
                <a:ea typeface="Arial Black"/>
                <a:cs typeface="Arial Black"/>
                <a:sym typeface="Arial Black"/>
              </a:rPr>
              <a:t>High School and College</a:t>
            </a:r>
            <a:endParaRPr sz="3200" b="0" i="0" u="none" strike="noStrike" cap="none">
              <a:solidFill>
                <a:srgbClr val="C00000"/>
              </a:solidFill>
              <a:latin typeface="Arial Black"/>
              <a:ea typeface="Arial Black"/>
              <a:cs typeface="Arial Black"/>
              <a:sym typeface="Arial Black"/>
            </a:endParaRPr>
          </a:p>
        </p:txBody>
      </p:sp>
      <p:sp>
        <p:nvSpPr>
          <p:cNvPr id="140" name="Google Shape;140;p7"/>
          <p:cNvSpPr txBox="1"/>
          <p:nvPr/>
        </p:nvSpPr>
        <p:spPr>
          <a:xfrm>
            <a:off x="198313" y="1954476"/>
            <a:ext cx="4644031"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3600"/>
              <a:buFont typeface="Arial"/>
              <a:buChar char="•"/>
            </a:pPr>
            <a:r>
              <a:rPr lang="en-US" sz="3600" b="1" i="0" u="none" strike="noStrike" cap="none">
                <a:solidFill>
                  <a:schemeClr val="dk1"/>
                </a:solidFill>
                <a:latin typeface="Calibri"/>
                <a:ea typeface="Calibri"/>
                <a:cs typeface="Calibri"/>
                <a:sym typeface="Calibri"/>
              </a:rPr>
              <a:t>Course Material &amp; Learning</a:t>
            </a:r>
            <a:endParaRPr sz="3600" b="1" i="0" u="none" strike="noStrike" cap="none">
              <a:solidFill>
                <a:srgbClr val="2E75B5"/>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600"/>
              <a:buFont typeface="Arial"/>
              <a:buChar char="•"/>
            </a:pPr>
            <a:r>
              <a:rPr lang="en-US" sz="3600" b="1" i="0" u="none" strike="noStrike" cap="none">
                <a:solidFill>
                  <a:schemeClr val="dk1"/>
                </a:solidFill>
                <a:latin typeface="Calibri"/>
                <a:ea typeface="Calibri"/>
                <a:cs typeface="Calibri"/>
                <a:sym typeface="Calibri"/>
              </a:rPr>
              <a:t>Study Time</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3600"/>
              <a:buFont typeface="Arial"/>
              <a:buChar char="•"/>
            </a:pPr>
            <a:r>
              <a:rPr lang="en-US" sz="3600" b="1" i="0" u="none" strike="noStrike" cap="none">
                <a:solidFill>
                  <a:schemeClr val="dk1"/>
                </a:solidFill>
                <a:latin typeface="Calibri"/>
                <a:ea typeface="Calibri"/>
                <a:cs typeface="Calibri"/>
                <a:sym typeface="Calibri"/>
              </a:rPr>
              <a:t>2-3 hours per credit hour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3600"/>
              <a:buFont typeface="Arial"/>
              <a:buChar char="•"/>
            </a:pPr>
            <a:r>
              <a:rPr lang="en-US" sz="3600" b="1" i="0" u="none" strike="noStrike" cap="none">
                <a:solidFill>
                  <a:schemeClr val="dk1"/>
                </a:solidFill>
                <a:latin typeface="Calibri"/>
                <a:ea typeface="Calibri"/>
                <a:cs typeface="Calibri"/>
                <a:sym typeface="Calibri"/>
              </a:rPr>
              <a:t>Grades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3600"/>
              <a:buFont typeface="Arial"/>
              <a:buChar char="•"/>
            </a:pPr>
            <a:r>
              <a:rPr lang="en-US" sz="3600" b="1" i="0" u="none" strike="noStrike" cap="none">
                <a:solidFill>
                  <a:schemeClr val="dk1"/>
                </a:solidFill>
                <a:latin typeface="Calibri"/>
                <a:ea typeface="Calibri"/>
                <a:cs typeface="Calibri"/>
                <a:sym typeface="Calibri"/>
              </a:rPr>
              <a:t>Parent Role - FERPA</a:t>
            </a:r>
            <a:endParaRPr sz="1400" b="0" i="0" u="none" strike="noStrike" cap="none">
              <a:solidFill>
                <a:srgbClr val="000000"/>
              </a:solidFill>
              <a:latin typeface="Arial"/>
              <a:ea typeface="Arial"/>
              <a:cs typeface="Arial"/>
              <a:sym typeface="Arial"/>
            </a:endParaRPr>
          </a:p>
        </p:txBody>
      </p:sp>
      <p:pic>
        <p:nvPicPr>
          <p:cNvPr id="141" name="Google Shape;141;p7"/>
          <p:cNvPicPr preferRelativeResize="0"/>
          <p:nvPr/>
        </p:nvPicPr>
        <p:blipFill rotWithShape="1">
          <a:blip r:embed="rId3">
            <a:alphaModFix/>
          </a:blip>
          <a:srcRect/>
          <a:stretch/>
        </p:blipFill>
        <p:spPr>
          <a:xfrm>
            <a:off x="4145280" y="2267194"/>
            <a:ext cx="4876800" cy="3657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p:nvPr/>
        </p:nvSpPr>
        <p:spPr>
          <a:xfrm>
            <a:off x="240293" y="215084"/>
            <a:ext cx="5047324" cy="139107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00000"/>
              </a:buClr>
              <a:buSzPts val="4000"/>
              <a:buFont typeface="Arial Black"/>
              <a:buNone/>
            </a:pPr>
            <a:r>
              <a:rPr lang="en-US" sz="4000" b="1" i="0" u="none" strike="noStrike" cap="none">
                <a:solidFill>
                  <a:srgbClr val="C00000"/>
                </a:solidFill>
                <a:latin typeface="Arial Black"/>
                <a:ea typeface="Arial Black"/>
                <a:cs typeface="Arial Black"/>
                <a:sym typeface="Arial Black"/>
              </a:rPr>
              <a:t>What does College Ready mean? </a:t>
            </a:r>
            <a:endParaRPr sz="1400" b="0" i="0" u="none" strike="noStrike" cap="none">
              <a:solidFill>
                <a:srgbClr val="000000"/>
              </a:solidFill>
              <a:latin typeface="Arial"/>
              <a:ea typeface="Arial"/>
              <a:cs typeface="Arial"/>
              <a:sym typeface="Arial"/>
            </a:endParaRPr>
          </a:p>
        </p:txBody>
      </p:sp>
      <p:sp>
        <p:nvSpPr>
          <p:cNvPr id="148" name="Google Shape;148;p8"/>
          <p:cNvSpPr txBox="1"/>
          <p:nvPr/>
        </p:nvSpPr>
        <p:spPr>
          <a:xfrm>
            <a:off x="205740" y="2099177"/>
            <a:ext cx="8938260" cy="64633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3600"/>
              <a:buFont typeface="Arial"/>
              <a:buChar char="•"/>
            </a:pPr>
            <a:r>
              <a:rPr lang="en-US" sz="3600" b="1" i="0" u="none" strike="noStrike" cap="none">
                <a:solidFill>
                  <a:schemeClr val="dk1"/>
                </a:solidFill>
                <a:latin typeface="Calibri"/>
                <a:ea typeface="Calibri"/>
                <a:cs typeface="Calibri"/>
                <a:sym typeface="Calibri"/>
              </a:rPr>
              <a:t>College Ready is more than just academics</a:t>
            </a:r>
            <a:endParaRPr sz="1400" b="0" i="0" u="none" strike="noStrike" cap="none">
              <a:solidFill>
                <a:srgbClr val="000000"/>
              </a:solidFill>
              <a:latin typeface="Arial"/>
              <a:ea typeface="Arial"/>
              <a:cs typeface="Arial"/>
              <a:sym typeface="Arial"/>
            </a:endParaRPr>
          </a:p>
        </p:txBody>
      </p:sp>
      <p:sp>
        <p:nvSpPr>
          <p:cNvPr id="149" name="Google Shape;149;p8"/>
          <p:cNvSpPr txBox="1"/>
          <p:nvPr/>
        </p:nvSpPr>
        <p:spPr>
          <a:xfrm>
            <a:off x="-80243" y="2976102"/>
            <a:ext cx="6150324" cy="3323987"/>
          </a:xfrm>
          <a:prstGeom prst="rect">
            <a:avLst/>
          </a:prstGeom>
          <a:noFill/>
          <a:ln>
            <a:noFill/>
          </a:ln>
        </p:spPr>
        <p:txBody>
          <a:bodyPr spcFirstLastPara="1" wrap="square" lIns="91425" tIns="45700" rIns="91425" bIns="45700" anchor="t" anchorCtr="0">
            <a:spAutoFit/>
          </a:bodyPr>
          <a:lstStyle/>
          <a:p>
            <a:pPr marL="1028700" marR="0" lvl="1" indent="-571500" algn="l" rtl="0">
              <a:lnSpc>
                <a:spcPct val="100000"/>
              </a:lnSpc>
              <a:spcBef>
                <a:spcPts val="0"/>
              </a:spcBef>
              <a:spcAft>
                <a:spcPts val="0"/>
              </a:spcAft>
              <a:buClr>
                <a:schemeClr val="dk1"/>
              </a:buClr>
              <a:buSzPts val="3200"/>
              <a:buFont typeface="Noto Sans"/>
              <a:buChar char="⮚"/>
            </a:pPr>
            <a:r>
              <a:rPr lang="en-US" sz="3200" b="1" i="0" u="none" strike="noStrike" cap="none">
                <a:solidFill>
                  <a:schemeClr val="dk1"/>
                </a:solidFill>
                <a:latin typeface="Calibri"/>
                <a:ea typeface="Calibri"/>
                <a:cs typeface="Calibri"/>
                <a:sym typeface="Calibri"/>
              </a:rPr>
              <a:t>Emotional, Mental &amp; Social Readiness</a:t>
            </a:r>
            <a:endParaRPr sz="1400" b="0" i="0" u="none" strike="noStrike" cap="none">
              <a:solidFill>
                <a:srgbClr val="000000"/>
              </a:solidFill>
              <a:latin typeface="Arial"/>
              <a:ea typeface="Arial"/>
              <a:cs typeface="Arial"/>
              <a:sym typeface="Arial"/>
            </a:endParaRPr>
          </a:p>
          <a:p>
            <a:pPr marL="1028700" marR="0" lvl="1" indent="-571500" algn="l" rtl="0">
              <a:lnSpc>
                <a:spcPct val="100000"/>
              </a:lnSpc>
              <a:spcBef>
                <a:spcPts val="0"/>
              </a:spcBef>
              <a:spcAft>
                <a:spcPts val="0"/>
              </a:spcAft>
              <a:buClr>
                <a:schemeClr val="dk1"/>
              </a:buClr>
              <a:buSzPts val="3200"/>
              <a:buFont typeface="Noto Sans"/>
              <a:buChar char="⮚"/>
            </a:pPr>
            <a:r>
              <a:rPr lang="en-US" sz="3200" b="1" i="0" u="none" strike="noStrike" cap="none">
                <a:solidFill>
                  <a:schemeClr val="dk1"/>
                </a:solidFill>
                <a:latin typeface="Calibri"/>
                <a:ea typeface="Calibri"/>
                <a:cs typeface="Calibri"/>
                <a:sym typeface="Calibri"/>
              </a:rPr>
              <a:t>Time Management and Organization Skills</a:t>
            </a:r>
            <a:endParaRPr sz="1400" b="0" i="0" u="none" strike="noStrike" cap="none">
              <a:solidFill>
                <a:srgbClr val="000000"/>
              </a:solidFill>
              <a:latin typeface="Arial"/>
              <a:ea typeface="Arial"/>
              <a:cs typeface="Arial"/>
              <a:sym typeface="Arial"/>
            </a:endParaRPr>
          </a:p>
          <a:p>
            <a:pPr marL="1028700" marR="0" lvl="1" indent="-571500" algn="l" rtl="0">
              <a:lnSpc>
                <a:spcPct val="100000"/>
              </a:lnSpc>
              <a:spcBef>
                <a:spcPts val="0"/>
              </a:spcBef>
              <a:spcAft>
                <a:spcPts val="0"/>
              </a:spcAft>
              <a:buClr>
                <a:schemeClr val="dk1"/>
              </a:buClr>
              <a:buSzPts val="3200"/>
              <a:buFont typeface="Noto Sans"/>
              <a:buChar char="⮚"/>
            </a:pPr>
            <a:r>
              <a:rPr lang="en-US" sz="3200" b="1" i="0" u="none" strike="noStrike" cap="none">
                <a:solidFill>
                  <a:schemeClr val="dk1"/>
                </a:solidFill>
                <a:latin typeface="Calibri"/>
                <a:ea typeface="Calibri"/>
                <a:cs typeface="Calibri"/>
                <a:sym typeface="Calibri"/>
              </a:rPr>
              <a:t>GPA Impact</a:t>
            </a:r>
            <a:endParaRPr sz="1400" b="0" i="0" u="none" strike="noStrike" cap="none">
              <a:solidFill>
                <a:srgbClr val="000000"/>
              </a:solidFill>
              <a:latin typeface="Arial"/>
              <a:ea typeface="Arial"/>
              <a:cs typeface="Arial"/>
              <a:sym typeface="Arial"/>
            </a:endParaRPr>
          </a:p>
          <a:p>
            <a:pPr marL="1028700" marR="0" lvl="1" indent="-571500" algn="l" rtl="0">
              <a:lnSpc>
                <a:spcPct val="100000"/>
              </a:lnSpc>
              <a:spcBef>
                <a:spcPts val="0"/>
              </a:spcBef>
              <a:spcAft>
                <a:spcPts val="0"/>
              </a:spcAft>
              <a:buClr>
                <a:schemeClr val="dk1"/>
              </a:buClr>
              <a:buSzPts val="3200"/>
              <a:buFont typeface="Noto Sans"/>
              <a:buChar char="⮚"/>
            </a:pPr>
            <a:r>
              <a:rPr lang="en-US" sz="3200" b="1" i="0" u="none" strike="noStrike" cap="none">
                <a:solidFill>
                  <a:schemeClr val="dk1"/>
                </a:solidFill>
                <a:latin typeface="Calibri"/>
                <a:ea typeface="Calibri"/>
                <a:cs typeface="Calibri"/>
                <a:sym typeface="Calibri"/>
              </a:rPr>
              <a:t>Future Financial Aid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0" name="Google Shape;150;p8"/>
          <p:cNvPicPr preferRelativeResize="0"/>
          <p:nvPr/>
        </p:nvPicPr>
        <p:blipFill rotWithShape="1">
          <a:blip r:embed="rId3">
            <a:alphaModFix/>
          </a:blip>
          <a:srcRect/>
          <a:stretch/>
        </p:blipFill>
        <p:spPr>
          <a:xfrm>
            <a:off x="5895152" y="3937009"/>
            <a:ext cx="2853933" cy="2140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p:nvPr/>
        </p:nvSpPr>
        <p:spPr>
          <a:xfrm>
            <a:off x="375466" y="334354"/>
            <a:ext cx="5047324" cy="139107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00000"/>
              </a:buClr>
              <a:buSzPts val="4000"/>
              <a:buFont typeface="Arial Black"/>
              <a:buNone/>
            </a:pPr>
            <a:r>
              <a:rPr lang="en-US" sz="4000" b="1" i="0" u="none" strike="noStrike" cap="none">
                <a:solidFill>
                  <a:srgbClr val="C00000"/>
                </a:solidFill>
                <a:latin typeface="Arial Black"/>
                <a:ea typeface="Arial Black"/>
                <a:cs typeface="Arial Black"/>
                <a:sym typeface="Arial Black"/>
              </a:rPr>
              <a:t>Steps to Get Started at Sinclair</a:t>
            </a:r>
            <a:endParaRPr sz="1400" b="0" i="0" u="none" strike="noStrike" cap="none">
              <a:solidFill>
                <a:srgbClr val="000000"/>
              </a:solidFill>
              <a:latin typeface="Arial"/>
              <a:ea typeface="Arial"/>
              <a:cs typeface="Arial"/>
              <a:sym typeface="Arial"/>
            </a:endParaRPr>
          </a:p>
        </p:txBody>
      </p:sp>
      <p:pic>
        <p:nvPicPr>
          <p:cNvPr id="157" name="Google Shape;157;p9"/>
          <p:cNvPicPr preferRelativeResize="0"/>
          <p:nvPr/>
        </p:nvPicPr>
        <p:blipFill rotWithShape="1">
          <a:blip r:embed="rId3">
            <a:alphaModFix/>
          </a:blip>
          <a:srcRect t="4826" b="18246"/>
          <a:stretch/>
        </p:blipFill>
        <p:spPr>
          <a:xfrm>
            <a:off x="0" y="2168718"/>
            <a:ext cx="9144000" cy="4689282"/>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1767</Words>
  <Application>Microsoft Office PowerPoint</Application>
  <PresentationFormat>On-screen Show (4:3)</PresentationFormat>
  <Paragraphs>197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 Black</vt:lpstr>
      <vt:lpstr>Noto Sans</vt:lpstr>
      <vt:lpstr>Calibri</vt:lpstr>
      <vt:lpstr>Arial</vt:lpstr>
      <vt:lpstr>Custom Design</vt:lpstr>
      <vt:lpstr>PowerPoint Presentation</vt:lpstr>
      <vt:lpstr>What is College Credit Plus?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Sinclair CCP Students Succeed</vt:lpstr>
      <vt:lpstr>Phone (937) 512-5188 • Fax  (937) 512-3310 ccplus@sinclair.edu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Gonsiska</dc:creator>
  <cp:lastModifiedBy>Jacque Henson-Wetzel</cp:lastModifiedBy>
  <cp:revision>1</cp:revision>
  <cp:lastPrinted>2023-12-12T15:28:27Z</cp:lastPrinted>
  <dcterms:created xsi:type="dcterms:W3CDTF">2013-01-11T21:28:37Z</dcterms:created>
  <dcterms:modified xsi:type="dcterms:W3CDTF">2024-12-16T15:54:51Z</dcterms:modified>
</cp:coreProperties>
</file>